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1.jpeg" ContentType="image/jpeg"/>
  <Override PartName="/ppt/media/image2.jpeg" ContentType="image/jpeg"/>
  <Override PartName="/ppt/theme/theme2.xml" ContentType="application/vnd.openxmlformats-officedocument.theme+xml"/>
  <Override PartName="/ppt/media/media1.mp4" ContentType="video/unknown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1" name="Shape 13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2.jpe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2.jpe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2.jpe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–Johnny Appleseed"/>
          <p:cNvSpPr txBox="1"/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104" name="“Type a quote here.”"/>
          <p:cNvSpPr txBox="1"/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10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View of beach and sea from a grassy sand dune"/>
          <p:cNvSpPr/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1344626_160.png" descr="1344626_160.png"/>
          <p:cNvPicPr>
            <a:picLocks noChangeAspect="1"/>
          </p:cNvPicPr>
          <p:nvPr/>
        </p:nvPicPr>
        <p:blipFill>
          <a:blip r:embed="rId2">
            <a:alphaModFix amt="60000"/>
            <a:extLst/>
          </a:blip>
          <a:stretch>
            <a:fillRect/>
          </a:stretch>
        </p:blipFill>
        <p:spPr>
          <a:xfrm>
            <a:off x="21918569" y="230917"/>
            <a:ext cx="1797447" cy="17974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Sh.Beheshti-University-of-Medical-Sci..png" descr="Sh.Beheshti-University-of-Medical-Sci..png"/>
          <p:cNvPicPr>
            <a:picLocks noChangeAspect="1"/>
          </p:cNvPicPr>
          <p:nvPr/>
        </p:nvPicPr>
        <p:blipFill>
          <a:blip r:embed="rId3">
            <a:alphaModFix amt="60000"/>
            <a:extLst/>
          </a:blip>
          <a:srcRect l="28431" t="3076" r="28431" b="32610"/>
          <a:stretch>
            <a:fillRect/>
          </a:stretch>
        </p:blipFill>
        <p:spPr>
          <a:xfrm>
            <a:off x="667984" y="208494"/>
            <a:ext cx="1797307" cy="1842240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Dariush Abtahi, MD"/>
          <p:cNvSpPr txBox="1"/>
          <p:nvPr/>
        </p:nvSpPr>
        <p:spPr>
          <a:xfrm>
            <a:off x="769885" y="12670873"/>
            <a:ext cx="2872741" cy="47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2500"/>
            </a:lvl1pPr>
          </a:lstStyle>
          <a:p>
            <a:pPr/>
            <a:r>
              <a:t>Dariush Abtahi, MD</a:t>
            </a:r>
          </a:p>
        </p:txBody>
      </p:sp>
      <p:pic>
        <p:nvPicPr>
          <p:cNvPr id="123" name="Screenshot 2023-05-24 at 00.39.47.jpg" descr="Screenshot 2023-05-24 at 00.39.47.jpg"/>
          <p:cNvPicPr>
            <a:picLocks noChangeAspect="1"/>
          </p:cNvPicPr>
          <p:nvPr/>
        </p:nvPicPr>
        <p:blipFill>
          <a:blip r:embed="rId4">
            <a:alphaModFix amt="30000"/>
            <a:extLst/>
          </a:blip>
          <a:stretch>
            <a:fillRect/>
          </a:stretch>
        </p:blipFill>
        <p:spPr>
          <a:xfrm>
            <a:off x="9812140" y="-147129"/>
            <a:ext cx="4759720" cy="1797448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View of beach and sea from a grassy sand dune"/>
          <p:cNvSpPr/>
          <p:nvPr>
            <p:ph type="pic" idx="21"/>
          </p:nvPr>
        </p:nvSpPr>
        <p:spPr>
          <a:xfrm>
            <a:off x="3125968" y="-393700"/>
            <a:ext cx="18135601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3" name="WhatsApp Image 2023-05-24 at 12.03.36 AM.jpeg" descr="WhatsApp Image 2023-05-24 at 12.03.36 AM.jpeg"/>
          <p:cNvPicPr>
            <a:picLocks noChangeAspect="1"/>
          </p:cNvPicPr>
          <p:nvPr/>
        </p:nvPicPr>
        <p:blipFill>
          <a:blip r:embed="rId2">
            <a:alphaModFix amt="69909"/>
            <a:extLst/>
          </a:blip>
          <a:srcRect l="4607" t="8756" r="5346" b="4258"/>
          <a:stretch>
            <a:fillRect/>
          </a:stretch>
        </p:blipFill>
        <p:spPr>
          <a:xfrm>
            <a:off x="393236" y="370617"/>
            <a:ext cx="3430411" cy="20066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1344626_160.png" descr="1344626_160.png"/>
          <p:cNvPicPr>
            <a:picLocks noChangeAspect="1"/>
          </p:cNvPicPr>
          <p:nvPr/>
        </p:nvPicPr>
        <p:blipFill>
          <a:blip r:embed="rId3">
            <a:alphaModFix amt="69887"/>
            <a:extLst/>
          </a:blip>
          <a:stretch>
            <a:fillRect/>
          </a:stretch>
        </p:blipFill>
        <p:spPr>
          <a:xfrm>
            <a:off x="21430015" y="230917"/>
            <a:ext cx="2286001" cy="228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Text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Heron flying low over a beach with a short fence in the foreground"/>
          <p:cNvSpPr/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41" name="Title Text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2" name="Body Level One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9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60" name="1344626_160.png" descr="1344626_160.png"/>
          <p:cNvPicPr>
            <a:picLocks noChangeAspect="1"/>
          </p:cNvPicPr>
          <p:nvPr/>
        </p:nvPicPr>
        <p:blipFill>
          <a:blip r:embed="rId2">
            <a:alphaModFix amt="60000"/>
            <a:extLst/>
          </a:blip>
          <a:stretch>
            <a:fillRect/>
          </a:stretch>
        </p:blipFill>
        <p:spPr>
          <a:xfrm>
            <a:off x="21918569" y="230917"/>
            <a:ext cx="1797447" cy="1797448"/>
          </a:xfrm>
          <a:prstGeom prst="rect">
            <a:avLst/>
          </a:prstGeom>
          <a:ln w="12700">
            <a:miter lim="400000"/>
          </a:ln>
        </p:spPr>
      </p:pic>
      <p:pic>
        <p:nvPicPr>
          <p:cNvPr id="61" name="Sh.Beheshti-University-of-Medical-Sci..png" descr="Sh.Beheshti-University-of-Medical-Sci..png"/>
          <p:cNvPicPr>
            <a:picLocks noChangeAspect="1"/>
          </p:cNvPicPr>
          <p:nvPr/>
        </p:nvPicPr>
        <p:blipFill>
          <a:blip r:embed="rId3">
            <a:alphaModFix amt="60000"/>
            <a:extLst/>
          </a:blip>
          <a:srcRect l="28431" t="3076" r="28431" b="32610"/>
          <a:stretch>
            <a:fillRect/>
          </a:stretch>
        </p:blipFill>
        <p:spPr>
          <a:xfrm>
            <a:off x="667984" y="208494"/>
            <a:ext cx="1797307" cy="1842240"/>
          </a:xfrm>
          <a:prstGeom prst="rect">
            <a:avLst/>
          </a:prstGeom>
          <a:ln w="12700">
            <a:miter lim="400000"/>
          </a:ln>
        </p:spPr>
      </p:pic>
      <p:pic>
        <p:nvPicPr>
          <p:cNvPr id="62" name="Screenshot 2023-05-24 at 00.39.47.jpg" descr="Screenshot 2023-05-24 at 00.39.47.jpg"/>
          <p:cNvPicPr>
            <a:picLocks noChangeAspect="1"/>
          </p:cNvPicPr>
          <p:nvPr/>
        </p:nvPicPr>
        <p:blipFill>
          <a:blip r:embed="rId4">
            <a:alphaModFix amt="30000"/>
            <a:extLst/>
          </a:blip>
          <a:stretch>
            <a:fillRect/>
          </a:stretch>
        </p:blipFill>
        <p:spPr>
          <a:xfrm>
            <a:off x="9812140" y="-147129"/>
            <a:ext cx="4759720" cy="1797448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Dariush Abtahi, MD"/>
          <p:cNvSpPr txBox="1"/>
          <p:nvPr/>
        </p:nvSpPr>
        <p:spPr>
          <a:xfrm>
            <a:off x="769885" y="12670873"/>
            <a:ext cx="2872741" cy="47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2500"/>
            </a:lvl1pPr>
          </a:lstStyle>
          <a:p>
            <a:pPr/>
            <a:r>
              <a:t>Dariush Abtahi, MD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andy path between two hills leading to the ocean"/>
          <p:cNvSpPr/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7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3" name="Body Level One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Body Level One…"/>
          <p:cNvSpPr txBox="1"/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82" name="1344626_160.png" descr="1344626_160.png"/>
          <p:cNvPicPr>
            <a:picLocks noChangeAspect="1"/>
          </p:cNvPicPr>
          <p:nvPr/>
        </p:nvPicPr>
        <p:blipFill>
          <a:blip r:embed="rId2">
            <a:alphaModFix amt="40000"/>
            <a:extLst/>
          </a:blip>
          <a:stretch>
            <a:fillRect/>
          </a:stretch>
        </p:blipFill>
        <p:spPr>
          <a:xfrm>
            <a:off x="21918569" y="230917"/>
            <a:ext cx="1797447" cy="1797448"/>
          </a:xfrm>
          <a:prstGeom prst="rect">
            <a:avLst/>
          </a:prstGeom>
          <a:ln w="12700">
            <a:miter lim="400000"/>
          </a:ln>
        </p:spPr>
      </p:pic>
      <p:sp>
        <p:nvSpPr>
          <p:cNvPr id="83" name="Dariush Abtahi, MD"/>
          <p:cNvSpPr txBox="1"/>
          <p:nvPr/>
        </p:nvSpPr>
        <p:spPr>
          <a:xfrm>
            <a:off x="769885" y="12670873"/>
            <a:ext cx="2872741" cy="47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2500"/>
            </a:lvl1pPr>
          </a:lstStyle>
          <a:p>
            <a:pPr/>
            <a:r>
              <a:t>Dariush Abtahi, MD</a:t>
            </a:r>
          </a:p>
        </p:txBody>
      </p:sp>
      <p:pic>
        <p:nvPicPr>
          <p:cNvPr id="84" name="Sh.Beheshti-University-of-Medical-Sci..png" descr="Sh.Beheshti-University-of-Medical-Sci..png"/>
          <p:cNvPicPr>
            <a:picLocks noChangeAspect="1"/>
          </p:cNvPicPr>
          <p:nvPr/>
        </p:nvPicPr>
        <p:blipFill>
          <a:blip r:embed="rId3">
            <a:alphaModFix amt="40000"/>
            <a:extLst/>
          </a:blip>
          <a:srcRect l="28431" t="3076" r="28431" b="32610"/>
          <a:stretch>
            <a:fillRect/>
          </a:stretch>
        </p:blipFill>
        <p:spPr>
          <a:xfrm>
            <a:off x="667984" y="208494"/>
            <a:ext cx="1797307" cy="1842240"/>
          </a:xfrm>
          <a:prstGeom prst="rect">
            <a:avLst/>
          </a:prstGeom>
          <a:ln w="12700">
            <a:miter lim="400000"/>
          </a:ln>
        </p:spPr>
      </p:pic>
      <p:pic>
        <p:nvPicPr>
          <p:cNvPr id="85" name="Screenshot 2023-05-24 at 00.39.47.jpg" descr="Screenshot 2023-05-24 at 00.39.47.jpg"/>
          <p:cNvPicPr>
            <a:picLocks noChangeAspect="1"/>
          </p:cNvPicPr>
          <p:nvPr/>
        </p:nvPicPr>
        <p:blipFill>
          <a:blip r:embed="rId4">
            <a:alphaModFix amt="40000"/>
            <a:extLst/>
          </a:blip>
          <a:stretch>
            <a:fillRect/>
          </a:stretch>
        </p:blipFill>
        <p:spPr>
          <a:xfrm>
            <a:off x="9812140" y="-52618"/>
            <a:ext cx="4759720" cy="1797448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andy path between two hills leading to the ocean"/>
          <p:cNvSpPr/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4" name="Heron flying low over a beach with a short fence in the foreground"/>
          <p:cNvSpPr/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5" name="View of beach and sea from a grassy sand dune"/>
          <p:cNvSpPr/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Relationship Id="rId3" Type="http://schemas.openxmlformats.org/officeDocument/2006/relationships/image" Target="../media/image11.png"/><Relationship Id="rId4" Type="http://schemas.openxmlformats.org/officeDocument/2006/relationships/image" Target="../media/image9.jpeg"/><Relationship Id="rId5" Type="http://schemas.openxmlformats.org/officeDocument/2006/relationships/image" Target="../media/image12.png"/><Relationship Id="rId6" Type="http://schemas.openxmlformats.org/officeDocument/2006/relationships/image" Target="../media/image10.jpeg"/><Relationship Id="rId7" Type="http://schemas.openxmlformats.org/officeDocument/2006/relationships/image" Target="../media/image13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4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jpeg"/><Relationship Id="rId3" Type="http://schemas.openxmlformats.org/officeDocument/2006/relationships/image" Target="../media/image15.png"/><Relationship Id="rId4" Type="http://schemas.openxmlformats.org/officeDocument/2006/relationships/image" Target="../media/image13.jpeg"/><Relationship Id="rId5" Type="http://schemas.openxmlformats.org/officeDocument/2006/relationships/image" Target="../media/image16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www.mdanderson.org/treatment-options/hyperthermic-intraperitoneal-chemotherapy.html" TargetMode="External"/><Relationship Id="rId3" Type="http://schemas.openxmlformats.org/officeDocument/2006/relationships/hyperlink" Target="https://health.ucsd.edu/care/cancer/treatments/chemotherapy/HIPEC/" TargetMode="External"/><Relationship Id="rId4" Type="http://schemas.openxmlformats.org/officeDocument/2006/relationships/hyperlink" Target="https://www.hopkinsmedicine.org/health/treatment-tests-and-therapies/hipec-surgery-what-you-need-to-know" TargetMode="External"/><Relationship Id="rId5" Type="http://schemas.openxmlformats.org/officeDocument/2006/relationships/hyperlink" Target="https://link.springer.com/chapter/10.1007/978-3-030-64739-1_38" TargetMode="External"/><Relationship Id="rId6" Type="http://schemas.openxmlformats.org/officeDocument/2006/relationships/hyperlink" Target="https://www.uptodate.com/contents/anesthesia-for-cytoreductive-surgery-with-heated-intraperitoneal-chemotherapy" TargetMode="External"/><Relationship Id="rId7" Type="http://schemas.openxmlformats.org/officeDocument/2006/relationships/hyperlink" Target="https://www.sciencedirect.com/science/article/pii/S074879832030665X" TargetMode="External"/><Relationship Id="rId8" Type="http://schemas.openxmlformats.org/officeDocument/2006/relationships/hyperlink" Target="https://anesthesia.ucsf.edu/clinical-resources/hyperthermic-intraperitoneal-chemotherapy-hipec" TargetMode="External"/><Relationship Id="rId9" Type="http://schemas.openxmlformats.org/officeDocument/2006/relationships/hyperlink" Target="https://journals.plos.org/plosone/article?id=10.1371/journal.pone.0137364" TargetMode="External"/><Relationship Id="rId10" Type="http://schemas.openxmlformats.org/officeDocument/2006/relationships/hyperlink" Target="https://pubs.asahq.org/anesthesiology/article/131/6/1367/108775/Preload-Dependence-and-Microcirculation" TargetMode="External"/><Relationship Id="rId11" Type="http://schemas.openxmlformats.org/officeDocument/2006/relationships/hyperlink" Target="https://www.sciencedirect.com/science/article/pii/S0104001421002992" TargetMode="External"/><Relationship Id="rId12" Type="http://schemas.openxmlformats.org/officeDocument/2006/relationships/hyperlink" Target="https://www.ncbi.nlm.nih.gov/pmc/articles/PMC5881316/" TargetMode="External"/><Relationship Id="rId13" Type="http://schemas.openxmlformats.org/officeDocument/2006/relationships/hyperlink" Target="https://wjso.biomedcentral.com/articles/10.1186/s12957-020-01842-7" TargetMode="External"/><Relationship Id="rId14" Type="http://schemas.openxmlformats.org/officeDocument/2006/relationships/hyperlink" Target="https://wjso.biomedcentral.com/articles/10.1186/1477-7819-9-169" TargetMode="External"/><Relationship Id="rId15" Type="http://schemas.openxmlformats.org/officeDocument/2006/relationships/hyperlink" Target="https://link.springer.com/article/10.1007/s13193-016-0511-7" TargetMode="External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.jpeg"/><Relationship Id="rId3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.jpeg"/><Relationship Id="rId3" Type="http://schemas.openxmlformats.org/officeDocument/2006/relationships/image" Target="../media/image8.png"/><Relationship Id="rId4" Type="http://schemas.openxmlformats.org/officeDocument/2006/relationships/image" Target="../media/image7.jpeg"/><Relationship Id="rId5" Type="http://schemas.openxmlformats.org/officeDocument/2006/relationships/image" Target="../media/image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Beach and sea at sunset" descr="Beach and sea at sunset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2275" r="0" b="12148"/>
          <a:stretch>
            <a:fillRect/>
          </a:stretch>
        </p:blipFill>
        <p:spPr>
          <a:xfrm>
            <a:off x="4518182" y="673100"/>
            <a:ext cx="15351174" cy="8737600"/>
          </a:xfrm>
          <a:prstGeom prst="rect">
            <a:avLst/>
          </a:prstGeom>
        </p:spPr>
      </p:pic>
      <p:sp>
        <p:nvSpPr>
          <p:cNvPr id="134" name="Anesthesia management for HIPEC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54025">
              <a:defRPr sz="6160"/>
            </a:pPr>
            <a:r>
              <a:t>Anesthesia management for HIPEC</a:t>
            </a:r>
          </a:p>
          <a:p>
            <a:pPr defTabSz="454025">
              <a:defRPr sz="6160"/>
            </a:pPr>
            <a:r>
              <a:t>(hyperthermic intraperitoneal chemotherapy)</a:t>
            </a:r>
          </a:p>
        </p:txBody>
      </p:sp>
      <p:sp>
        <p:nvSpPr>
          <p:cNvPr id="135" name="Dariush Abtahi, MD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503555">
              <a:defRPr sz="3294"/>
            </a:pPr>
            <a:r>
              <a:t>Dariush Abtahi, MD</a:t>
            </a:r>
          </a:p>
          <a:p>
            <a:pPr defTabSz="503555">
              <a:defRPr sz="3294"/>
            </a:pPr>
            <a:r>
              <a:t>Assistant Professor, Imam Hossein Hospital, Department of Anesthesiology, Shahid Beheshti University of Medical Sciences, Tehran, Iran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eneral anesthesia with endotracheal intubation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General anesthesia with endotracheal intubation</a:t>
            </a:r>
          </a:p>
          <a:p>
            <a:pPr lvl="1"/>
            <a:r>
              <a:t>Rapid sequence induction in the presence of abdominal distention </a:t>
            </a:r>
          </a:p>
          <a:p>
            <a:pPr/>
            <a:r>
              <a:t>Both </a:t>
            </a:r>
            <a:r>
              <a:rPr b="1"/>
              <a:t>inhalational</a:t>
            </a:r>
            <a:r>
              <a:t> anesthesia and total </a:t>
            </a:r>
            <a:r>
              <a:rPr b="1"/>
              <a:t>intravenous</a:t>
            </a:r>
            <a:r>
              <a:t> anesthesia are suitable.</a:t>
            </a:r>
          </a:p>
          <a:p>
            <a:pPr/>
            <a:r>
              <a:rPr b="1">
                <a:solidFill>
                  <a:srgbClr val="C82506"/>
                </a:solidFill>
              </a:rPr>
              <a:t>Lung protective ventilation regime,</a:t>
            </a:r>
            <a:r>
              <a:t> pre-existing impaired lung function</a:t>
            </a:r>
          </a:p>
          <a:p>
            <a:pPr/>
            <a:r>
              <a:t>NG Tube</a:t>
            </a:r>
          </a:p>
          <a:p>
            <a:pPr/>
            <a:r>
              <a:t>Baseline labs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Optimizing organ perfusion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628650" indent="-628650" defTabSz="817244">
              <a:spcBef>
                <a:spcPts val="5800"/>
              </a:spcBef>
              <a:defRPr sz="4752"/>
            </a:pPr>
            <a:r>
              <a:t>Optimizing organ perfusion</a:t>
            </a:r>
          </a:p>
          <a:p>
            <a:pPr lvl="1" marL="1257300" indent="-628650" defTabSz="817244">
              <a:spcBef>
                <a:spcPts val="5800"/>
              </a:spcBef>
              <a:defRPr sz="4752"/>
            </a:pPr>
            <a:r>
              <a:rPr b="1">
                <a:solidFill>
                  <a:srgbClr val="C82506"/>
                </a:solidFill>
              </a:rPr>
              <a:t>more fluid loss</a:t>
            </a:r>
            <a:r>
              <a:t> (</a:t>
            </a:r>
            <a:r>
              <a:t>10–12 mL/kg/h</a:t>
            </a:r>
            <a:r>
              <a:t>) than abdominal surgery (6–8 mL/kg)</a:t>
            </a:r>
          </a:p>
          <a:p>
            <a:pPr lvl="1" marL="1257300" indent="-628650" defTabSz="817244">
              <a:spcBef>
                <a:spcPts val="5800"/>
              </a:spcBef>
              <a:defRPr sz="4752"/>
            </a:pPr>
            <a:r>
              <a:rPr b="1">
                <a:solidFill>
                  <a:srgbClr val="C82506"/>
                </a:solidFill>
              </a:rPr>
              <a:t>⬆︎blood loss</a:t>
            </a:r>
            <a:r>
              <a:t> during resection stage - blood transfusion in 50% of patients</a:t>
            </a:r>
          </a:p>
          <a:p>
            <a:pPr lvl="1" marL="1257300" indent="-628650" defTabSz="817244">
              <a:spcBef>
                <a:spcPts val="5800"/>
              </a:spcBef>
              <a:defRPr sz="4752"/>
            </a:pPr>
            <a:r>
              <a:t>Removal of the peritoneum + HIPEC → loss of protein- containing exudate</a:t>
            </a:r>
          </a:p>
          <a:p>
            <a:pPr marL="628650" indent="-628650" defTabSz="817244">
              <a:spcBef>
                <a:spcPts val="5800"/>
              </a:spcBef>
              <a:defRPr sz="4752"/>
            </a:pPr>
            <a:r>
              <a:t>HIPEC phase: </a:t>
            </a:r>
            <a:r>
              <a:rPr b="1">
                <a:solidFill>
                  <a:srgbClr val="C82506"/>
                </a:solidFill>
              </a:rPr>
              <a:t>vasodilatation/hyperdynamic circulation</a:t>
            </a:r>
            <a:r>
              <a:t> (⬆︎HR, ⬆︎CO)</a:t>
            </a:r>
          </a:p>
          <a:p>
            <a:pPr marL="628650" indent="-628650" defTabSz="817244">
              <a:spcBef>
                <a:spcPts val="5800"/>
              </a:spcBef>
              <a:defRPr sz="4752"/>
            </a:pPr>
            <a:r>
              <a:t>HIPEC phase: </a:t>
            </a:r>
            <a:r>
              <a:rPr b="1">
                <a:solidFill>
                  <a:srgbClr val="C82506"/>
                </a:solidFill>
              </a:rPr>
              <a:t>⬆︎abdominal pressure </a:t>
            </a:r>
            <a:r>
              <a:t>→ ⬇︎CO (⬇︎venous return)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Crystalloids or colloids?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90550" indent="-590550" defTabSz="767715">
              <a:spcBef>
                <a:spcPts val="5400"/>
              </a:spcBef>
              <a:defRPr sz="4464"/>
            </a:pPr>
            <a:r>
              <a:rPr b="1"/>
              <a:t>Crystalloids or colloids</a:t>
            </a:r>
            <a:r>
              <a:t>?</a:t>
            </a:r>
          </a:p>
          <a:p>
            <a:pPr marL="590550" indent="-590550" defTabSz="767715">
              <a:spcBef>
                <a:spcPts val="5400"/>
              </a:spcBef>
              <a:defRPr b="1" sz="4464"/>
            </a:pPr>
            <a:r>
              <a:t>Substitution regime?</a:t>
            </a:r>
          </a:p>
          <a:p>
            <a:pPr lvl="1" marL="1181100" indent="-590550" defTabSz="767715">
              <a:spcBef>
                <a:spcPts val="5400"/>
              </a:spcBef>
              <a:defRPr sz="4464"/>
            </a:pPr>
            <a:r>
              <a:rPr b="1">
                <a:solidFill>
                  <a:srgbClr val="C82506"/>
                </a:solidFill>
              </a:rPr>
              <a:t>Restrictive</a:t>
            </a:r>
            <a:r>
              <a:t> fluid use</a:t>
            </a:r>
          </a:p>
          <a:p>
            <a:pPr lvl="2" marL="1771650" indent="-590550" defTabSz="767715">
              <a:spcBef>
                <a:spcPts val="5400"/>
              </a:spcBef>
              <a:defRPr sz="4464"/>
            </a:pPr>
            <a:r>
              <a:t>continuous infusion of </a:t>
            </a:r>
            <a:r>
              <a:rPr b="1">
                <a:solidFill>
                  <a:srgbClr val="C82506"/>
                </a:solidFill>
              </a:rPr>
              <a:t>vasopressin</a:t>
            </a:r>
            <a:r>
              <a:t> 0.02 units/h - maintaining urine output at 0.5 mL/kg/h</a:t>
            </a:r>
          </a:p>
          <a:p>
            <a:pPr lvl="2" marL="1771650" indent="-590550" defTabSz="767715">
              <a:spcBef>
                <a:spcPts val="5400"/>
              </a:spcBef>
              <a:defRPr sz="4464"/>
            </a:pPr>
            <a:r>
              <a:t>⬆︎ morbidity and mortality</a:t>
            </a:r>
          </a:p>
          <a:p>
            <a:pPr lvl="1" marL="1181100" indent="-590550" defTabSz="767715">
              <a:spcBef>
                <a:spcPts val="5400"/>
              </a:spcBef>
              <a:defRPr sz="4464"/>
            </a:pPr>
            <a:r>
              <a:rPr b="1">
                <a:solidFill>
                  <a:srgbClr val="C82506"/>
                </a:solidFill>
              </a:rPr>
              <a:t>Liberal</a:t>
            </a:r>
            <a:r>
              <a:t> volume replacement </a:t>
            </a:r>
          </a:p>
          <a:p>
            <a:pPr lvl="2" marL="1771650" indent="-590550" defTabSz="767715">
              <a:spcBef>
                <a:spcPts val="5400"/>
              </a:spcBef>
              <a:defRPr sz="4464"/>
            </a:pPr>
            <a:r>
              <a:t>edema, cardiopulmonary impairment, complications (anastomotic leakage)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artially restrictive and goal directed fluid therapy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01650" indent="-501650" defTabSz="652145">
              <a:spcBef>
                <a:spcPts val="4600"/>
              </a:spcBef>
              <a:defRPr sz="3792"/>
            </a:pPr>
            <a:r>
              <a:rPr b="1">
                <a:solidFill>
                  <a:srgbClr val="C82506"/>
                </a:solidFill>
              </a:rPr>
              <a:t>Partially restrictive and goal directed fluid therapy</a:t>
            </a:r>
          </a:p>
          <a:p>
            <a:pPr lvl="1" marL="1003300" indent="-501650" defTabSz="652145">
              <a:spcBef>
                <a:spcPts val="4600"/>
              </a:spcBef>
              <a:defRPr sz="3792"/>
            </a:pPr>
            <a:r>
              <a:rPr b="1"/>
              <a:t>Volume status</a:t>
            </a:r>
            <a:r>
              <a:t> – guided by SPV (systolic pressure variation)/PPV ((pulse pressure variation)</a:t>
            </a:r>
          </a:p>
          <a:p>
            <a:pPr lvl="1" marL="1003300" indent="-501650" defTabSz="652145">
              <a:spcBef>
                <a:spcPts val="4600"/>
              </a:spcBef>
              <a:defRPr sz="3792"/>
            </a:pPr>
            <a:r>
              <a:rPr b="1"/>
              <a:t>Continuous</a:t>
            </a:r>
            <a:r>
              <a:t> administration (1–2 mL/kg/h) of (balanced) crystalloids</a:t>
            </a:r>
          </a:p>
          <a:p>
            <a:pPr lvl="1" marL="1003300" indent="-501650" defTabSz="652145">
              <a:spcBef>
                <a:spcPts val="4600"/>
              </a:spcBef>
              <a:defRPr sz="3792"/>
            </a:pPr>
            <a:r>
              <a:rPr b="1"/>
              <a:t>Bolus</a:t>
            </a:r>
            <a:r>
              <a:t> administration of crystalloids, colloids, blood products</a:t>
            </a:r>
          </a:p>
          <a:p>
            <a:pPr marL="501650" indent="-501650" defTabSz="652145">
              <a:spcBef>
                <a:spcPts val="4600"/>
              </a:spcBef>
              <a:defRPr sz="3792"/>
            </a:pPr>
            <a:r>
              <a:rPr b="1">
                <a:solidFill>
                  <a:srgbClr val="C82506"/>
                </a:solidFill>
              </a:rPr>
              <a:t>FFP</a:t>
            </a:r>
          </a:p>
          <a:p>
            <a:pPr lvl="1" marL="1003300" indent="-501650" defTabSz="652145">
              <a:spcBef>
                <a:spcPts val="4600"/>
              </a:spcBef>
              <a:defRPr sz="3792"/>
            </a:pPr>
            <a:r>
              <a:t>maintain sufficient oncotic pressure</a:t>
            </a:r>
          </a:p>
          <a:p>
            <a:pPr lvl="1" marL="1003300" indent="-501650" defTabSz="652145">
              <a:spcBef>
                <a:spcPts val="4600"/>
              </a:spcBef>
              <a:defRPr sz="3792"/>
            </a:pPr>
            <a:r>
              <a:t>significant blood loss</a:t>
            </a:r>
          </a:p>
          <a:p>
            <a:pPr marL="501650" indent="-501650" defTabSz="652145">
              <a:spcBef>
                <a:spcPts val="4600"/>
              </a:spcBef>
              <a:defRPr sz="3792"/>
            </a:pPr>
            <a:r>
              <a:rPr b="1">
                <a:solidFill>
                  <a:srgbClr val="C82506"/>
                </a:solidFill>
              </a:rPr>
              <a:t>Albumin</a:t>
            </a:r>
            <a:r>
              <a:t> in profound decrease in serum albumin levels</a:t>
            </a:r>
          </a:p>
          <a:p>
            <a:pPr marL="501650" indent="-501650" defTabSz="652145">
              <a:spcBef>
                <a:spcPts val="4600"/>
              </a:spcBef>
              <a:defRPr sz="3792"/>
            </a:pPr>
            <a:r>
              <a:rPr b="1">
                <a:solidFill>
                  <a:srgbClr val="C82506"/>
                </a:solidFill>
              </a:rPr>
              <a:t>Vasopressor</a:t>
            </a:r>
            <a:r>
              <a:t> to maintain adequate perfusion pressure</a:t>
            </a:r>
          </a:p>
        </p:txBody>
      </p:sp>
      <p:pic>
        <p:nvPicPr>
          <p:cNvPr id="177" name="hemosphere-monitor (1).png" descr="hemosphere-monitor (1).png"/>
          <p:cNvPicPr>
            <a:picLocks noChangeAspect="1"/>
          </p:cNvPicPr>
          <p:nvPr/>
        </p:nvPicPr>
        <p:blipFill>
          <a:blip r:embed="rId2">
            <a:extLst/>
          </a:blip>
          <a:srcRect l="19129" t="6305" r="16185" b="5707"/>
          <a:stretch>
            <a:fillRect/>
          </a:stretch>
        </p:blipFill>
        <p:spPr>
          <a:xfrm>
            <a:off x="16495720" y="5820953"/>
            <a:ext cx="6412988" cy="66321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600" fill="norm" stroke="1" extrusionOk="0">
                <a:moveTo>
                  <a:pt x="6999" y="0"/>
                </a:moveTo>
                <a:lnTo>
                  <a:pt x="6406" y="165"/>
                </a:lnTo>
                <a:cubicBezTo>
                  <a:pt x="6311" y="192"/>
                  <a:pt x="6216" y="214"/>
                  <a:pt x="6119" y="234"/>
                </a:cubicBezTo>
                <a:cubicBezTo>
                  <a:pt x="6077" y="252"/>
                  <a:pt x="6020" y="271"/>
                  <a:pt x="5988" y="288"/>
                </a:cubicBezTo>
                <a:cubicBezTo>
                  <a:pt x="5944" y="312"/>
                  <a:pt x="5819" y="318"/>
                  <a:pt x="5499" y="310"/>
                </a:cubicBezTo>
                <a:cubicBezTo>
                  <a:pt x="5085" y="334"/>
                  <a:pt x="4581" y="319"/>
                  <a:pt x="3857" y="268"/>
                </a:cubicBezTo>
                <a:cubicBezTo>
                  <a:pt x="3397" y="235"/>
                  <a:pt x="3199" y="252"/>
                  <a:pt x="2972" y="344"/>
                </a:cubicBezTo>
                <a:cubicBezTo>
                  <a:pt x="2275" y="626"/>
                  <a:pt x="2145" y="942"/>
                  <a:pt x="2097" y="2478"/>
                </a:cubicBezTo>
                <a:lnTo>
                  <a:pt x="2061" y="3606"/>
                </a:lnTo>
                <a:lnTo>
                  <a:pt x="1601" y="4210"/>
                </a:lnTo>
                <a:cubicBezTo>
                  <a:pt x="1333" y="4559"/>
                  <a:pt x="1069" y="4829"/>
                  <a:pt x="972" y="4852"/>
                </a:cubicBezTo>
                <a:cubicBezTo>
                  <a:pt x="658" y="4929"/>
                  <a:pt x="493" y="5421"/>
                  <a:pt x="463" y="6372"/>
                </a:cubicBezTo>
                <a:cubicBezTo>
                  <a:pt x="439" y="7115"/>
                  <a:pt x="259" y="9037"/>
                  <a:pt x="165" y="9545"/>
                </a:cubicBezTo>
                <a:cubicBezTo>
                  <a:pt x="107" y="9865"/>
                  <a:pt x="-32" y="12476"/>
                  <a:pt x="7" y="12536"/>
                </a:cubicBezTo>
                <a:cubicBezTo>
                  <a:pt x="7" y="12537"/>
                  <a:pt x="8" y="12574"/>
                  <a:pt x="8" y="12576"/>
                </a:cubicBezTo>
                <a:cubicBezTo>
                  <a:pt x="10" y="12578"/>
                  <a:pt x="11" y="12582"/>
                  <a:pt x="13" y="12583"/>
                </a:cubicBezTo>
                <a:cubicBezTo>
                  <a:pt x="44" y="12594"/>
                  <a:pt x="53" y="13069"/>
                  <a:pt x="57" y="14104"/>
                </a:cubicBezTo>
                <a:cubicBezTo>
                  <a:pt x="66" y="14531"/>
                  <a:pt x="76" y="14933"/>
                  <a:pt x="83" y="15454"/>
                </a:cubicBezTo>
                <a:cubicBezTo>
                  <a:pt x="133" y="19293"/>
                  <a:pt x="190" y="20497"/>
                  <a:pt x="330" y="20652"/>
                </a:cubicBezTo>
                <a:cubicBezTo>
                  <a:pt x="390" y="20719"/>
                  <a:pt x="959" y="20933"/>
                  <a:pt x="1595" y="21128"/>
                </a:cubicBezTo>
                <a:lnTo>
                  <a:pt x="2750" y="21482"/>
                </a:lnTo>
                <a:lnTo>
                  <a:pt x="4529" y="21518"/>
                </a:lnTo>
                <a:cubicBezTo>
                  <a:pt x="4982" y="21498"/>
                  <a:pt x="5363" y="21497"/>
                  <a:pt x="5448" y="21530"/>
                </a:cubicBezTo>
                <a:cubicBezTo>
                  <a:pt x="5463" y="21536"/>
                  <a:pt x="5508" y="21544"/>
                  <a:pt x="5546" y="21550"/>
                </a:cubicBezTo>
                <a:cubicBezTo>
                  <a:pt x="5984" y="21566"/>
                  <a:pt x="6403" y="21581"/>
                  <a:pt x="6681" y="21600"/>
                </a:cubicBezTo>
                <a:cubicBezTo>
                  <a:pt x="6811" y="21599"/>
                  <a:pt x="6935" y="21600"/>
                  <a:pt x="7067" y="21598"/>
                </a:cubicBezTo>
                <a:cubicBezTo>
                  <a:pt x="7916" y="21588"/>
                  <a:pt x="8431" y="21564"/>
                  <a:pt x="9912" y="21472"/>
                </a:cubicBezTo>
                <a:cubicBezTo>
                  <a:pt x="10174" y="21455"/>
                  <a:pt x="10624" y="21429"/>
                  <a:pt x="10911" y="21412"/>
                </a:cubicBezTo>
                <a:cubicBezTo>
                  <a:pt x="11198" y="21395"/>
                  <a:pt x="11580" y="21369"/>
                  <a:pt x="11761" y="21354"/>
                </a:cubicBezTo>
                <a:cubicBezTo>
                  <a:pt x="11941" y="21339"/>
                  <a:pt x="12319" y="21313"/>
                  <a:pt x="12601" y="21295"/>
                </a:cubicBezTo>
                <a:cubicBezTo>
                  <a:pt x="12934" y="21272"/>
                  <a:pt x="13112" y="21249"/>
                  <a:pt x="13108" y="21229"/>
                </a:cubicBezTo>
                <a:cubicBezTo>
                  <a:pt x="13101" y="21196"/>
                  <a:pt x="13484" y="21161"/>
                  <a:pt x="14561" y="21097"/>
                </a:cubicBezTo>
                <a:cubicBezTo>
                  <a:pt x="14873" y="21078"/>
                  <a:pt x="15204" y="21058"/>
                  <a:pt x="15297" y="21052"/>
                </a:cubicBezTo>
                <a:cubicBezTo>
                  <a:pt x="15401" y="21044"/>
                  <a:pt x="15476" y="21050"/>
                  <a:pt x="15488" y="21070"/>
                </a:cubicBezTo>
                <a:cubicBezTo>
                  <a:pt x="15512" y="21107"/>
                  <a:pt x="15848" y="21080"/>
                  <a:pt x="15902" y="21037"/>
                </a:cubicBezTo>
                <a:cubicBezTo>
                  <a:pt x="15942" y="21005"/>
                  <a:pt x="16228" y="20979"/>
                  <a:pt x="17571" y="20878"/>
                </a:cubicBezTo>
                <a:cubicBezTo>
                  <a:pt x="18112" y="20838"/>
                  <a:pt x="18641" y="20791"/>
                  <a:pt x="18748" y="20774"/>
                </a:cubicBezTo>
                <a:cubicBezTo>
                  <a:pt x="18953" y="20741"/>
                  <a:pt x="19076" y="20685"/>
                  <a:pt x="19076" y="20624"/>
                </a:cubicBezTo>
                <a:cubicBezTo>
                  <a:pt x="19076" y="20558"/>
                  <a:pt x="19142" y="20514"/>
                  <a:pt x="19187" y="20550"/>
                </a:cubicBezTo>
                <a:cubicBezTo>
                  <a:pt x="19217" y="20574"/>
                  <a:pt x="19217" y="20591"/>
                  <a:pt x="19192" y="20621"/>
                </a:cubicBezTo>
                <a:cubicBezTo>
                  <a:pt x="19145" y="20676"/>
                  <a:pt x="19275" y="20675"/>
                  <a:pt x="19375" y="20619"/>
                </a:cubicBezTo>
                <a:cubicBezTo>
                  <a:pt x="19466" y="20568"/>
                  <a:pt x="19473" y="20565"/>
                  <a:pt x="19647" y="20505"/>
                </a:cubicBezTo>
                <a:cubicBezTo>
                  <a:pt x="19692" y="20489"/>
                  <a:pt x="19725" y="20472"/>
                  <a:pt x="19752" y="20452"/>
                </a:cubicBezTo>
                <a:lnTo>
                  <a:pt x="19768" y="19852"/>
                </a:lnTo>
                <a:cubicBezTo>
                  <a:pt x="19780" y="19378"/>
                  <a:pt x="19821" y="19066"/>
                  <a:pt x="19879" y="19009"/>
                </a:cubicBezTo>
                <a:cubicBezTo>
                  <a:pt x="19929" y="18960"/>
                  <a:pt x="20183" y="18886"/>
                  <a:pt x="20446" y="18844"/>
                </a:cubicBezTo>
                <a:cubicBezTo>
                  <a:pt x="21118" y="18737"/>
                  <a:pt x="21294" y="18657"/>
                  <a:pt x="21442" y="18392"/>
                </a:cubicBezTo>
                <a:cubicBezTo>
                  <a:pt x="21564" y="18172"/>
                  <a:pt x="21568" y="17735"/>
                  <a:pt x="21528" y="11078"/>
                </a:cubicBezTo>
                <a:cubicBezTo>
                  <a:pt x="21505" y="7184"/>
                  <a:pt x="21469" y="3687"/>
                  <a:pt x="21448" y="3304"/>
                </a:cubicBezTo>
                <a:cubicBezTo>
                  <a:pt x="21393" y="2270"/>
                  <a:pt x="21109" y="1752"/>
                  <a:pt x="20519" y="1605"/>
                </a:cubicBezTo>
                <a:cubicBezTo>
                  <a:pt x="20375" y="1570"/>
                  <a:pt x="19210" y="1439"/>
                  <a:pt x="17930" y="1317"/>
                </a:cubicBezTo>
                <a:cubicBezTo>
                  <a:pt x="16658" y="1195"/>
                  <a:pt x="16086" y="1138"/>
                  <a:pt x="15726" y="1069"/>
                </a:cubicBezTo>
                <a:lnTo>
                  <a:pt x="15486" y="1048"/>
                </a:lnTo>
                <a:lnTo>
                  <a:pt x="15354" y="971"/>
                </a:lnTo>
                <a:cubicBezTo>
                  <a:pt x="15256" y="936"/>
                  <a:pt x="15165" y="900"/>
                  <a:pt x="15051" y="849"/>
                </a:cubicBezTo>
                <a:lnTo>
                  <a:pt x="14496" y="602"/>
                </a:lnTo>
                <a:lnTo>
                  <a:pt x="10748" y="301"/>
                </a:lnTo>
                <a:lnTo>
                  <a:pt x="6999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Disturbances in electrolyte balanc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615950" indent="-615950" defTabSz="800735">
              <a:spcBef>
                <a:spcPts val="5700"/>
              </a:spcBef>
              <a:defRPr sz="4656"/>
            </a:pPr>
            <a:r>
              <a:t>Disturbances in </a:t>
            </a:r>
            <a:r>
              <a:rPr b="1">
                <a:solidFill>
                  <a:srgbClr val="C82506"/>
                </a:solidFill>
              </a:rPr>
              <a:t>electrolyte</a:t>
            </a:r>
            <a:r>
              <a:t> balance</a:t>
            </a:r>
          </a:p>
          <a:p>
            <a:pPr lvl="1" marL="1231900" indent="-615950" defTabSz="800735">
              <a:spcBef>
                <a:spcPts val="5700"/>
              </a:spcBef>
              <a:defRPr sz="4656"/>
            </a:pPr>
            <a:r>
              <a:rPr b="1"/>
              <a:t>Chemotherapy</a:t>
            </a:r>
            <a:r>
              <a:t> agents</a:t>
            </a:r>
          </a:p>
          <a:p>
            <a:pPr lvl="2" marL="1847850" indent="-615950" defTabSz="800735">
              <a:spcBef>
                <a:spcPts val="5700"/>
              </a:spcBef>
              <a:defRPr sz="4656"/>
            </a:pPr>
            <a:r>
              <a:t>hypomagnesemia</a:t>
            </a:r>
          </a:p>
          <a:p>
            <a:pPr lvl="2" marL="1847850" indent="-615950" defTabSz="800735">
              <a:spcBef>
                <a:spcPts val="5700"/>
              </a:spcBef>
              <a:defRPr sz="4656"/>
            </a:pPr>
            <a:r>
              <a:t>hyperglycemia</a:t>
            </a:r>
          </a:p>
          <a:p>
            <a:pPr lvl="2" marL="1847850" indent="-615950" defTabSz="800735">
              <a:spcBef>
                <a:spcPts val="5700"/>
              </a:spcBef>
              <a:defRPr sz="4656"/>
            </a:pPr>
            <a:r>
              <a:t>abnormalities in calcium/potassium levels</a:t>
            </a:r>
          </a:p>
          <a:p>
            <a:pPr lvl="1" marL="1231900" indent="-615950" defTabSz="800735">
              <a:spcBef>
                <a:spcPts val="5700"/>
              </a:spcBef>
              <a:defRPr sz="4656"/>
            </a:pPr>
            <a:r>
              <a:rPr b="1"/>
              <a:t>Instilled fluid solution</a:t>
            </a:r>
            <a:r>
              <a:t> (glucose 5%/Ringer’s solution) → hyponatremia/hyperglycemia</a:t>
            </a:r>
          </a:p>
          <a:p>
            <a:pPr marL="615950" indent="-615950" defTabSz="800735">
              <a:spcBef>
                <a:spcPts val="5700"/>
              </a:spcBef>
              <a:defRPr sz="4656"/>
            </a:pPr>
            <a:r>
              <a:t>⬆︎ </a:t>
            </a:r>
            <a:r>
              <a:rPr b="1">
                <a:solidFill>
                  <a:srgbClr val="C82506"/>
                </a:solidFill>
              </a:rPr>
              <a:t>lactate</a:t>
            </a:r>
            <a:r>
              <a:t> up to </a:t>
            </a:r>
            <a:r>
              <a:rPr b="1"/>
              <a:t>4 times:</a:t>
            </a:r>
            <a:r>
              <a:t> volume losses, ⬆︎temperature, hypermetabolism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Coagulation disorder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46100" indent="-546100" defTabSz="709930">
              <a:spcBef>
                <a:spcPts val="5000"/>
              </a:spcBef>
              <a:defRPr sz="4128"/>
            </a:pPr>
            <a:r>
              <a:rPr b="1">
                <a:solidFill>
                  <a:srgbClr val="C82506"/>
                </a:solidFill>
              </a:rPr>
              <a:t>Coagulation disorders</a:t>
            </a:r>
            <a:endParaRPr b="1">
              <a:solidFill>
                <a:srgbClr val="C82506"/>
              </a:solidFill>
            </a:endParaRPr>
          </a:p>
          <a:p>
            <a:pPr lvl="1" marL="1092200" indent="-546100" defTabSz="709930">
              <a:spcBef>
                <a:spcPts val="5000"/>
              </a:spcBef>
              <a:defRPr sz="4128"/>
            </a:pPr>
            <a:r>
              <a:rPr b="1"/>
              <a:t>Preexisting</a:t>
            </a:r>
            <a:r>
              <a:t> coagulation disorders (malnutrition, hypoalbuminemia, ascites)</a:t>
            </a:r>
          </a:p>
          <a:p>
            <a:pPr lvl="1" marL="1092200" indent="-546100" defTabSz="709930">
              <a:spcBef>
                <a:spcPts val="5000"/>
              </a:spcBef>
              <a:defRPr sz="4128"/>
            </a:pPr>
            <a:r>
              <a:rPr b="1"/>
              <a:t>Coagulation disturbances</a:t>
            </a:r>
            <a:r>
              <a:t>: ⬆︎INR, ⬇︎Antithrombin III (ATIII) values, ⬆︎aPTT,  ⬇︎fibrinogen values</a:t>
            </a:r>
          </a:p>
          <a:p>
            <a:pPr lvl="1" marL="1092200" indent="-546100" defTabSz="709930">
              <a:spcBef>
                <a:spcPts val="5000"/>
              </a:spcBef>
              <a:defRPr sz="4128"/>
            </a:pPr>
            <a:r>
              <a:rPr b="1"/>
              <a:t>Other issues:</a:t>
            </a:r>
            <a:r>
              <a:t> volume shifts, protein loss, variations in temperature, blood loss, dilution</a:t>
            </a:r>
          </a:p>
          <a:p>
            <a:pPr marL="546100" indent="-546100" defTabSz="709930">
              <a:spcBef>
                <a:spcPts val="5000"/>
              </a:spcBef>
              <a:defRPr sz="4128"/>
            </a:pPr>
            <a:r>
              <a:t>Thromboelastography (</a:t>
            </a:r>
            <a:r>
              <a:rPr b="1"/>
              <a:t>TEG</a:t>
            </a:r>
            <a:r>
              <a:t>)/rotational thromboelastography (</a:t>
            </a:r>
            <a:r>
              <a:rPr b="1"/>
              <a:t>ROTEM</a:t>
            </a:r>
            <a:r>
              <a:t>)</a:t>
            </a:r>
          </a:p>
          <a:p>
            <a:pPr lvl="1" marL="1092200" indent="-546100" defTabSz="709930">
              <a:spcBef>
                <a:spcPts val="5000"/>
              </a:spcBef>
              <a:defRPr sz="4128"/>
            </a:pPr>
            <a:r>
              <a:t>stabilize within</a:t>
            </a:r>
            <a:r>
              <a:rPr b="1">
                <a:solidFill>
                  <a:srgbClr val="C82506"/>
                </a:solidFill>
              </a:rPr>
              <a:t> 24–48 h</a:t>
            </a:r>
            <a:r>
              <a:t> following surgery</a:t>
            </a:r>
          </a:p>
          <a:p>
            <a:pPr lvl="1" marL="1092200" indent="-546100" defTabSz="709930">
              <a:spcBef>
                <a:spcPts val="5000"/>
              </a:spcBef>
              <a:defRPr sz="4128"/>
            </a:pPr>
            <a:r>
              <a:t>recover within the first </a:t>
            </a:r>
            <a:r>
              <a:rPr b="1">
                <a:solidFill>
                  <a:srgbClr val="C82506"/>
                </a:solidFill>
              </a:rPr>
              <a:t>5</a:t>
            </a:r>
            <a:r>
              <a:t> postoperative days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Exploratory LAP/CR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Exploratory LAP/CRS</a:t>
            </a:r>
          </a:p>
        </p:txBody>
      </p:sp>
      <p:sp>
        <p:nvSpPr>
          <p:cNvPr id="184" name="Regional analgesia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90550" indent="-590550" defTabSz="767715">
              <a:spcBef>
                <a:spcPts val="5400"/>
              </a:spcBef>
              <a:defRPr sz="4464"/>
            </a:pPr>
            <a:r>
              <a:t>Regional analgesia</a:t>
            </a:r>
          </a:p>
          <a:p>
            <a:pPr marL="590550" indent="-590550" defTabSz="767715">
              <a:spcBef>
                <a:spcPts val="5400"/>
              </a:spcBef>
              <a:defRPr sz="4464"/>
            </a:pPr>
            <a:r>
              <a:t>Hypothermia</a:t>
            </a:r>
          </a:p>
          <a:p>
            <a:pPr lvl="1" marL="1181100" indent="-590550" defTabSz="767715">
              <a:spcBef>
                <a:spcPts val="5400"/>
              </a:spcBef>
              <a:defRPr sz="4464"/>
            </a:pPr>
            <a:r>
              <a:t>extensive surgical resection</a:t>
            </a:r>
          </a:p>
          <a:p>
            <a:pPr lvl="1" marL="1181100" indent="-590550" defTabSz="767715">
              <a:spcBef>
                <a:spcPts val="5400"/>
              </a:spcBef>
              <a:defRPr sz="4464"/>
            </a:pPr>
            <a:r>
              <a:t>volume loss</a:t>
            </a:r>
          </a:p>
          <a:p>
            <a:pPr lvl="1" marL="1181100" indent="-590550" defTabSz="767715">
              <a:spcBef>
                <a:spcPts val="5400"/>
              </a:spcBef>
              <a:defRPr sz="4464"/>
            </a:pPr>
            <a:r>
              <a:t>duration of surgery</a:t>
            </a:r>
          </a:p>
          <a:p>
            <a:pPr marL="590550" indent="-590550" defTabSz="767715">
              <a:spcBef>
                <a:spcPts val="5400"/>
              </a:spcBef>
              <a:defRPr sz="4464"/>
            </a:pPr>
            <a:r>
              <a:t>Warm fluids/convective warming systems/⬆︎operating room temperature</a:t>
            </a:r>
            <a:endParaRPr sz="1116"/>
          </a:p>
          <a:p>
            <a:pPr marL="590550" indent="-590550" defTabSz="767715">
              <a:spcBef>
                <a:spcPts val="5400"/>
              </a:spcBef>
              <a:defRPr sz="4464"/>
            </a:pPr>
            <a:r>
              <a:t>Appropriate urine output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HIPEC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HIPEC</a:t>
            </a:r>
          </a:p>
        </p:txBody>
      </p:sp>
      <p:sp>
        <p:nvSpPr>
          <p:cNvPr id="187" name="Cranial movement of the diaphragm during the perfusion phas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19100" indent="-419100" defTabSz="544830">
              <a:spcBef>
                <a:spcPts val="3800"/>
              </a:spcBef>
              <a:defRPr sz="3168"/>
            </a:pPr>
            <a:r>
              <a:t>Cranial movement of the diaphragm during the perfusion phase</a:t>
            </a:r>
          </a:p>
          <a:p>
            <a:pPr lvl="1" marL="838200" indent="-419100" defTabSz="544830">
              <a:spcBef>
                <a:spcPts val="3800"/>
              </a:spcBef>
              <a:defRPr sz="3168"/>
            </a:pPr>
            <a:r>
              <a:t>⬆︎airway pressures</a:t>
            </a:r>
          </a:p>
          <a:p>
            <a:pPr lvl="1" marL="838200" indent="-419100" defTabSz="544830">
              <a:spcBef>
                <a:spcPts val="3800"/>
              </a:spcBef>
              <a:defRPr sz="3168"/>
            </a:pPr>
            <a:r>
              <a:t>⬇︎functional residual capacity (FRC)</a:t>
            </a:r>
          </a:p>
          <a:p>
            <a:pPr marL="419100" indent="-419100" defTabSz="544830">
              <a:spcBef>
                <a:spcPts val="3800"/>
              </a:spcBef>
              <a:defRPr sz="3168"/>
            </a:pPr>
            <a:r>
              <a:t>⬆︎oxygen consumption</a:t>
            </a:r>
          </a:p>
          <a:p>
            <a:pPr lvl="1" marL="838200" indent="-419100" defTabSz="544830">
              <a:spcBef>
                <a:spcPts val="3800"/>
              </a:spcBef>
              <a:defRPr sz="3168"/>
            </a:pPr>
            <a:r>
              <a:t>hyper-metabolic state→⬆︎minute volume</a:t>
            </a:r>
          </a:p>
          <a:p>
            <a:pPr marL="419100" indent="-419100" defTabSz="544830">
              <a:spcBef>
                <a:spcPts val="3800"/>
              </a:spcBef>
              <a:defRPr sz="3168"/>
            </a:pPr>
            <a:r>
              <a:t>Evaluate/correct labs:</a:t>
            </a:r>
          </a:p>
          <a:p>
            <a:pPr lvl="1" marL="838200" indent="-419100" defTabSz="544830">
              <a:spcBef>
                <a:spcPts val="3800"/>
              </a:spcBef>
              <a:defRPr sz="3168"/>
            </a:pPr>
            <a:r>
              <a:t>Preemptive use of FFPs/Cryo (guided by TEG)</a:t>
            </a:r>
          </a:p>
          <a:p>
            <a:pPr marL="419100" indent="-419100" defTabSz="544830">
              <a:spcBef>
                <a:spcPts val="3800"/>
              </a:spcBef>
              <a:defRPr sz="3168"/>
            </a:pPr>
            <a:r>
              <a:t>Re-evaluate need for central line access</a:t>
            </a:r>
          </a:p>
          <a:p>
            <a:pPr marL="419100" indent="-419100" defTabSz="544830">
              <a:spcBef>
                <a:spcPts val="3800"/>
              </a:spcBef>
              <a:defRPr sz="3168"/>
            </a:pPr>
            <a:r>
              <a:t>Optimize/assure O2 supply/tissue perfusion</a:t>
            </a:r>
          </a:p>
        </p:txBody>
      </p:sp>
      <p:grpSp>
        <p:nvGrpSpPr>
          <p:cNvPr id="190" name="Screenshot 2023-05-20 at 10.29.36.jpg"/>
          <p:cNvGrpSpPr/>
          <p:nvPr/>
        </p:nvGrpSpPr>
        <p:grpSpPr>
          <a:xfrm>
            <a:off x="17665134" y="1822489"/>
            <a:ext cx="5702479" cy="4453373"/>
            <a:chOff x="0" y="0"/>
            <a:chExt cx="5702477" cy="4453372"/>
          </a:xfrm>
        </p:grpSpPr>
        <p:pic>
          <p:nvPicPr>
            <p:cNvPr id="189" name="Screenshot 2023-05-20 at 10.29.36.jpg" descr="Screenshot 2023-05-20 at 10.29.36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5448478" cy="412317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8" name="Screenshot 2023-05-20 at 10.29.36.jpg" descr="Screenshot 2023-05-20 at 10.29.36.jp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702478" cy="4453373"/>
            </a:xfrm>
            <a:prstGeom prst="rect">
              <a:avLst/>
            </a:prstGeom>
            <a:effectLst/>
          </p:spPr>
        </p:pic>
      </p:grpSp>
      <p:grpSp>
        <p:nvGrpSpPr>
          <p:cNvPr id="193" name="Overview-of-the-system-including-the-abdominal-cavity-expander-with-its-cover-the.png"/>
          <p:cNvGrpSpPr/>
          <p:nvPr/>
        </p:nvGrpSpPr>
        <p:grpSpPr>
          <a:xfrm>
            <a:off x="15002571" y="5571113"/>
            <a:ext cx="5747256" cy="4453374"/>
            <a:chOff x="0" y="0"/>
            <a:chExt cx="5747255" cy="4453372"/>
          </a:xfrm>
        </p:grpSpPr>
        <p:pic>
          <p:nvPicPr>
            <p:cNvPr id="192" name="Overview-of-the-system-including-the-abdominal-cavity-expander-with-its-cover-the.png" descr="Overview-of-the-system-including-the-abdominal-cavity-expander-with-its-cover-th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7000" y="88900"/>
              <a:ext cx="5493256" cy="412317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91" name="Overview-of-the-system-including-the-abdominal-cavity-expander-with-its-cover-the.png" descr="Overview-of-the-system-including-the-abdominal-cavity-expander-with-its-cover-the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5747256" cy="4453373"/>
            </a:xfrm>
            <a:prstGeom prst="rect">
              <a:avLst/>
            </a:prstGeom>
            <a:effectLst/>
          </p:spPr>
        </p:pic>
      </p:grpSp>
      <p:grpSp>
        <p:nvGrpSpPr>
          <p:cNvPr id="196" name="HIPEC-hyperthermic-intraperitoneal-chemotherapy-is-performed-following-CRS.jpg"/>
          <p:cNvGrpSpPr/>
          <p:nvPr/>
        </p:nvGrpSpPr>
        <p:grpSpPr>
          <a:xfrm>
            <a:off x="12368146" y="9156389"/>
            <a:ext cx="6320715" cy="4369919"/>
            <a:chOff x="0" y="0"/>
            <a:chExt cx="6320713" cy="4369917"/>
          </a:xfrm>
        </p:grpSpPr>
        <p:pic>
          <p:nvPicPr>
            <p:cNvPr id="195" name="HIPEC-hyperthermic-intraperitoneal-chemotherapy-is-performed-following-CRS.jpg" descr="HIPEC-hyperthermic-intraperitoneal-chemotherapy-is-performed-following-CRS.jp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7000" y="88900"/>
              <a:ext cx="6066714" cy="403971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94" name="HIPEC-hyperthermic-intraperitoneal-chemotherapy-is-performed-following-CRS.jpg" descr="HIPEC-hyperthermic-intraperitoneal-chemotherapy-is-performed-following-CRS.jp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6320714" cy="4369918"/>
            </a:xfrm>
            <a:prstGeom prst="rect">
              <a:avLst/>
            </a:prstGeom>
            <a:effectLst/>
          </p:spPr>
        </p:pic>
      </p:grpSp>
      <p:sp>
        <p:nvSpPr>
          <p:cNvPr id="197" name="Open abdomen technique “Coliseum technique”…"/>
          <p:cNvSpPr txBox="1"/>
          <p:nvPr/>
        </p:nvSpPr>
        <p:spPr>
          <a:xfrm>
            <a:off x="17941880" y="10465193"/>
            <a:ext cx="5572762" cy="256631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23333" indent="-423333" algn="l">
              <a:buSzPct val="125000"/>
              <a:buChar char="•"/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Open abdomen technique “Coliseum technique” </a:t>
            </a:r>
          </a:p>
          <a:p>
            <a:pPr marL="423333" indent="-423333" algn="l">
              <a:buSzPct val="125000"/>
              <a:buChar char="•"/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Peritoneal cavity expander (PCE) </a:t>
            </a:r>
          </a:p>
          <a:p>
            <a:pPr marL="423333" indent="-423333" algn="l">
              <a:buSzPct val="125000"/>
              <a:buChar char="•"/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Closed technique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HIPEC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HIPEC</a:t>
            </a:r>
          </a:p>
        </p:txBody>
      </p:sp>
      <p:sp>
        <p:nvSpPr>
          <p:cNvPr id="200" name="⬆︎ body temperature (as high as 40.5 °C, mean 37.7°C)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00050" indent="-400050" defTabSz="520065">
              <a:spcBef>
                <a:spcPts val="3700"/>
              </a:spcBef>
              <a:defRPr sz="3024"/>
            </a:pPr>
            <a:r>
              <a:t>⬆︎ body temperature (as high as 40.5 °C, mean 37.7°C)</a:t>
            </a:r>
          </a:p>
          <a:p>
            <a:pPr lvl="1" marL="800100" indent="-400050" defTabSz="520065">
              <a:spcBef>
                <a:spcPts val="3700"/>
              </a:spcBef>
              <a:defRPr sz="3024"/>
            </a:pPr>
            <a:r>
              <a:t>peripheral vasodilation</a:t>
            </a:r>
          </a:p>
          <a:p>
            <a:pPr lvl="1" marL="800100" indent="-400050" defTabSz="520065">
              <a:spcBef>
                <a:spcPts val="3700"/>
              </a:spcBef>
              <a:defRPr sz="3024"/>
            </a:pPr>
            <a:r>
              <a:t>hyper-metabolic phase</a:t>
            </a:r>
          </a:p>
          <a:p>
            <a:pPr lvl="1" marL="800100" indent="-400050" defTabSz="520065">
              <a:spcBef>
                <a:spcPts val="3700"/>
              </a:spcBef>
              <a:defRPr sz="3024"/>
            </a:pPr>
            <a:r>
              <a:t>⬆︎oxygen demand</a:t>
            </a:r>
          </a:p>
          <a:p>
            <a:pPr lvl="1" marL="800100" indent="-400050" defTabSz="520065">
              <a:spcBef>
                <a:spcPts val="3700"/>
              </a:spcBef>
              <a:defRPr sz="3024"/>
            </a:pPr>
            <a:r>
              <a:t>hyperdynamic circulation</a:t>
            </a:r>
          </a:p>
          <a:p>
            <a:pPr marL="400050" indent="-400050" defTabSz="520065">
              <a:spcBef>
                <a:spcPts val="3700"/>
              </a:spcBef>
              <a:defRPr sz="3024"/>
            </a:pPr>
            <a:r>
              <a:t>The aim in this phase is to restore normothermia</a:t>
            </a:r>
          </a:p>
          <a:p>
            <a:pPr lvl="1" marL="800100" indent="-400050" defTabSz="520065">
              <a:spcBef>
                <a:spcPts val="3700"/>
              </a:spcBef>
              <a:defRPr sz="3024"/>
            </a:pPr>
            <a:r>
              <a:t>cold IV infusions</a:t>
            </a:r>
          </a:p>
          <a:p>
            <a:pPr lvl="1" marL="800100" indent="-400050" defTabSz="520065">
              <a:spcBef>
                <a:spcPts val="3700"/>
              </a:spcBef>
              <a:defRPr sz="3024"/>
            </a:pPr>
            <a:r>
              <a:t>ice packs</a:t>
            </a:r>
          </a:p>
          <a:p>
            <a:pPr lvl="1" marL="800100" indent="-400050" defTabSz="520065">
              <a:spcBef>
                <a:spcPts val="3700"/>
              </a:spcBef>
              <a:defRPr sz="3024"/>
            </a:pPr>
            <a:r>
              <a:t>cooling blanket</a:t>
            </a:r>
          </a:p>
          <a:p>
            <a:pPr lvl="1" marL="800100" indent="-400050" defTabSz="520065">
              <a:spcBef>
                <a:spcPts val="3700"/>
              </a:spcBef>
              <a:defRPr sz="3024"/>
            </a:pPr>
            <a:r>
              <a:t>⬇︎temperature of the instilled fluid solution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Renal Injur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Renal Injury</a:t>
            </a:r>
          </a:p>
        </p:txBody>
      </p:sp>
      <p:sp>
        <p:nvSpPr>
          <p:cNvPr id="203" name="⬆︎ risk of renal injury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14350" indent="-514350" defTabSz="668655">
              <a:spcBef>
                <a:spcPts val="4700"/>
              </a:spcBef>
              <a:defRPr sz="3888"/>
            </a:pPr>
            <a:r>
              <a:t>⬆︎ risk of renal injury</a:t>
            </a:r>
          </a:p>
          <a:p>
            <a:pPr lvl="1" marL="1028700" indent="-514350" defTabSz="668655">
              <a:spcBef>
                <a:spcPts val="4700"/>
              </a:spcBef>
              <a:defRPr sz="3888"/>
            </a:pPr>
            <a:r>
              <a:t>changes in hemodynamics, hyperthermia, chemotherapy</a:t>
            </a:r>
          </a:p>
          <a:p>
            <a:pPr marL="514350" indent="-514350" defTabSz="668655">
              <a:spcBef>
                <a:spcPts val="4700"/>
              </a:spcBef>
              <a:defRPr sz="3888"/>
            </a:pPr>
            <a:r>
              <a:t>Estimating the absolute lack of intravascular volume and renal function remains difficult.</a:t>
            </a:r>
          </a:p>
          <a:p>
            <a:pPr lvl="1" marL="1028700" indent="-514350" defTabSz="668655">
              <a:spcBef>
                <a:spcPts val="4700"/>
              </a:spcBef>
              <a:defRPr sz="3888"/>
            </a:pPr>
            <a:r>
              <a:t>target urinary output</a:t>
            </a:r>
          </a:p>
          <a:p>
            <a:pPr lvl="2" marL="1543050" indent="-514350" defTabSz="668655">
              <a:spcBef>
                <a:spcPts val="4700"/>
              </a:spcBef>
              <a:defRPr sz="3888"/>
            </a:pPr>
            <a:r>
              <a:t>0.5 mL/kg/h during cytoreduction</a:t>
            </a:r>
          </a:p>
          <a:p>
            <a:pPr lvl="2" marL="1543050" indent="-514350" defTabSz="668655">
              <a:spcBef>
                <a:spcPts val="4700"/>
              </a:spcBef>
              <a:defRPr sz="3888"/>
            </a:pPr>
            <a:r>
              <a:t>1–2 mL/kg/h during HIPEC phase</a:t>
            </a:r>
          </a:p>
          <a:p>
            <a:pPr lvl="2" marL="1543050" indent="-514350" defTabSz="668655">
              <a:spcBef>
                <a:spcPts val="4700"/>
              </a:spcBef>
              <a:defRPr sz="3888"/>
            </a:pPr>
            <a:r>
              <a:t>1–2 mL/kg/h post-HIPEC</a:t>
            </a:r>
          </a:p>
          <a:p>
            <a:pPr marL="514350" indent="-514350" defTabSz="668655">
              <a:spcBef>
                <a:spcPts val="4700"/>
              </a:spcBef>
              <a:defRPr sz="3888"/>
            </a:pPr>
            <a:r>
              <a:t>Routine use of </a:t>
            </a:r>
            <a:r>
              <a:rPr b="1">
                <a:solidFill>
                  <a:srgbClr val="C82506"/>
                </a:solidFill>
              </a:rPr>
              <a:t>furosemide</a:t>
            </a:r>
            <a:r>
              <a:t> to improve urinary output (prevent AKI) is not recommended.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HIPEC Procedure - Hyperthermic Intraperitoneal Chemotherapy.mp4" descr="HIPEC Procedure - Hyperthermic Intraperitoneal Chemotherapy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96515" y="-54290"/>
            <a:ext cx="24577031" cy="138245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688" fill="hold"/>
                                        <p:tgtEl>
                                          <p:spTgt spid="1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0">
                <p:cTn id="7" fill="hold" display="0">
                  <p:stCondLst>
                    <p:cond delay="indefinite"/>
                  </p:stCondLst>
                </p:cTn>
                <p:tgtEl>
                  <p:spTgt spid="137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3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3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afety Precau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Safety Precautions</a:t>
            </a:r>
          </a:p>
        </p:txBody>
      </p:sp>
      <p:sp>
        <p:nvSpPr>
          <p:cNvPr id="206" name="Chemotherapeutic drug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Chemotherapeutic drugs</a:t>
            </a:r>
          </a:p>
          <a:p>
            <a:pPr lvl="1"/>
            <a:r>
              <a:t>common adverse effects: allergic reactions, nausea, vomiting</a:t>
            </a:r>
          </a:p>
          <a:p>
            <a:pPr lvl="1"/>
            <a:r>
              <a:t>specific side effects: nephrotoxicity (the most common)</a:t>
            </a:r>
          </a:p>
          <a:p>
            <a:pPr>
              <a:defRPr b="1"/>
            </a:pPr>
            <a:r>
              <a:t>Cisplatin</a:t>
            </a:r>
          </a:p>
          <a:p>
            <a:pPr lvl="1"/>
            <a:r>
              <a:t>direct cardiotoxic effect, prolongation of the </a:t>
            </a:r>
            <a:r>
              <a:rPr b="1"/>
              <a:t>QT-interval</a:t>
            </a:r>
            <a:endParaRPr b="1"/>
          </a:p>
          <a:p>
            <a:pPr lvl="1"/>
            <a:r>
              <a:t>selective renal </a:t>
            </a:r>
            <a:r>
              <a:rPr b="1"/>
              <a:t>magnesium</a:t>
            </a:r>
            <a:r>
              <a:t> wasting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afety Precau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Safety Precautions</a:t>
            </a:r>
          </a:p>
        </p:txBody>
      </p:sp>
      <p:sp>
        <p:nvSpPr>
          <p:cNvPr id="209" name="⬆︎production of aerosols/vapors of chemotherapy drugs at high temperature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⬆︎production of </a:t>
            </a:r>
            <a:r>
              <a:rPr b="1">
                <a:solidFill>
                  <a:srgbClr val="C82506"/>
                </a:solidFill>
              </a:rPr>
              <a:t>aerosols/vapors</a:t>
            </a:r>
            <a:r>
              <a:t> of chemotherapy drugs at high temperatures</a:t>
            </a:r>
          </a:p>
          <a:p>
            <a:pPr/>
            <a:r>
              <a:t>Intraoperative intraperitoneal chemotherapy: </a:t>
            </a:r>
            <a:r>
              <a:rPr b="1"/>
              <a:t>safe</a:t>
            </a:r>
            <a:r>
              <a:t> for patients/staff</a:t>
            </a:r>
          </a:p>
          <a:p>
            <a:pPr/>
            <a:r>
              <a:rPr b="1"/>
              <a:t>High risk groups</a:t>
            </a:r>
            <a:r>
              <a:t> (pregnant women, breast-feeding mothers, those who are planning pregnancy): advised not to take part in the HIPEC team</a:t>
            </a:r>
          </a:p>
          <a:p>
            <a:pPr/>
            <a:r>
              <a:t>Chemotherapeutics are excreted by </a:t>
            </a:r>
            <a:r>
              <a:rPr b="1">
                <a:solidFill>
                  <a:srgbClr val="C82506"/>
                </a:solidFill>
              </a:rPr>
              <a:t>urine/sweat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Reconstructive/Closing/En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Reconstructive/Closing/End</a:t>
            </a:r>
          </a:p>
        </p:txBody>
      </p:sp>
      <p:sp>
        <p:nvSpPr>
          <p:cNvPr id="212" name="Normalization of ventilation/oxygenation within 30 min after the end of HIPEC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622300" indent="-622300" defTabSz="808990">
              <a:spcBef>
                <a:spcPts val="5700"/>
              </a:spcBef>
              <a:defRPr sz="4704"/>
            </a:pPr>
            <a:r>
              <a:t>Normalization of </a:t>
            </a:r>
            <a:r>
              <a:rPr b="1"/>
              <a:t>ventilation/oxygenation</a:t>
            </a:r>
            <a:r>
              <a:t> within </a:t>
            </a:r>
            <a:r>
              <a:rPr b="1"/>
              <a:t>30 min</a:t>
            </a:r>
            <a:r>
              <a:t> after the end of HIPEC</a:t>
            </a:r>
          </a:p>
          <a:p>
            <a:pPr marL="622300" indent="-622300" defTabSz="808990">
              <a:spcBef>
                <a:spcPts val="5700"/>
              </a:spcBef>
              <a:defRPr sz="4704"/>
            </a:pPr>
            <a:r>
              <a:t>Monitor/maintain acceptable </a:t>
            </a:r>
            <a:r>
              <a:rPr b="1"/>
              <a:t>lab levels</a:t>
            </a:r>
            <a:r>
              <a:t> (including TEG)</a:t>
            </a:r>
          </a:p>
          <a:p>
            <a:pPr marL="622300" indent="-622300" defTabSz="808990">
              <a:spcBef>
                <a:spcPts val="5700"/>
              </a:spcBef>
              <a:defRPr sz="4704"/>
            </a:pPr>
            <a:r>
              <a:t>Establish/maintain </a:t>
            </a:r>
            <a:r>
              <a:rPr b="1"/>
              <a:t>normothermia</a:t>
            </a:r>
          </a:p>
          <a:p>
            <a:pPr marL="622300" indent="-622300" defTabSz="808990">
              <a:spcBef>
                <a:spcPts val="5700"/>
              </a:spcBef>
              <a:defRPr sz="4704"/>
            </a:pPr>
            <a:r>
              <a:t>Monitor/maintain </a:t>
            </a:r>
            <a:r>
              <a:rPr b="1"/>
              <a:t>fluid responsiveness/urine output</a:t>
            </a:r>
            <a:r>
              <a:t> – guided by SPV/PPV</a:t>
            </a:r>
          </a:p>
          <a:p>
            <a:pPr marL="622300" indent="-622300" defTabSz="808990">
              <a:spcBef>
                <a:spcPts val="5700"/>
              </a:spcBef>
              <a:defRPr sz="4704"/>
            </a:pPr>
            <a:r>
              <a:t>Monitor/maintain acceptable </a:t>
            </a:r>
            <a:r>
              <a:rPr b="1"/>
              <a:t>O2 supply/tissue perfusion</a:t>
            </a:r>
          </a:p>
          <a:p>
            <a:pPr marL="622300" indent="-622300" defTabSz="808990">
              <a:spcBef>
                <a:spcPts val="5700"/>
              </a:spcBef>
              <a:defRPr sz="4704"/>
            </a:pPr>
            <a:r>
              <a:t>Evaluate need for </a:t>
            </a:r>
            <a:r>
              <a:rPr b="1"/>
              <a:t>post-op ventilation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ain Managemen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Pain Management</a:t>
            </a:r>
          </a:p>
        </p:txBody>
      </p:sp>
      <p:sp>
        <p:nvSpPr>
          <p:cNvPr id="215" name="Already using opioids to manage pain caused by tumor masse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65150" indent="-565150" defTabSz="734694">
              <a:spcBef>
                <a:spcPts val="5200"/>
              </a:spcBef>
              <a:defRPr sz="4272"/>
            </a:pPr>
            <a:r>
              <a:t>Already using opioids to manage pain caused by tumor masses</a:t>
            </a:r>
          </a:p>
          <a:p>
            <a:pPr marL="565150" indent="-565150" defTabSz="734694">
              <a:spcBef>
                <a:spcPts val="5200"/>
              </a:spcBef>
              <a:defRPr sz="4272"/>
            </a:pPr>
            <a:r>
              <a:t>Surgical injuries + chemotherapy agents → central/peripheral inflammation → central/peripheral pain</a:t>
            </a:r>
          </a:p>
          <a:p>
            <a:pPr marL="565150" indent="-565150" defTabSz="734694">
              <a:spcBef>
                <a:spcPts val="5200"/>
              </a:spcBef>
              <a:defRPr sz="4272"/>
            </a:pPr>
            <a:r>
              <a:t>Conventional analgesics (NSAIDs/opioids) → little effects</a:t>
            </a:r>
          </a:p>
          <a:p>
            <a:pPr marL="565150" indent="-565150" defTabSz="734694">
              <a:spcBef>
                <a:spcPts val="5200"/>
              </a:spcBef>
              <a:defRPr sz="4272"/>
            </a:pPr>
            <a:r>
              <a:t>Management analgesics (opioids) + regional nerve blocks/TEA</a:t>
            </a:r>
          </a:p>
          <a:p>
            <a:pPr marL="565150" indent="-565150" defTabSz="734694">
              <a:spcBef>
                <a:spcPts val="5200"/>
              </a:spcBef>
              <a:defRPr sz="4272"/>
            </a:pPr>
            <a:r>
              <a:t>Adequate pain management:</a:t>
            </a:r>
          </a:p>
          <a:p>
            <a:pPr lvl="1" marL="1130300" indent="-565150" defTabSz="734694">
              <a:spcBef>
                <a:spcPts val="5200"/>
              </a:spcBef>
              <a:defRPr sz="4272"/>
            </a:pPr>
            <a:r>
              <a:t>early extubation/mobilization</a:t>
            </a:r>
          </a:p>
          <a:p>
            <a:pPr lvl="1" marL="1130300" indent="-565150" defTabSz="734694">
              <a:spcBef>
                <a:spcPts val="5200"/>
              </a:spcBef>
              <a:defRPr sz="4272"/>
            </a:pPr>
            <a:r>
              <a:t>⬇︎ postoperative pulmonary complications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ain Managemen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Pain Management</a:t>
            </a:r>
          </a:p>
        </p:txBody>
      </p:sp>
      <p:sp>
        <p:nvSpPr>
          <p:cNvPr id="218" name="Epidural analgesia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603250" indent="-603250" defTabSz="784225">
              <a:spcBef>
                <a:spcPts val="5600"/>
              </a:spcBef>
              <a:defRPr b="1" sz="4560"/>
            </a:pPr>
            <a:r>
              <a:t>Epidural analgesia</a:t>
            </a:r>
          </a:p>
          <a:p>
            <a:pPr lvl="1" marL="1206500" indent="-603250" defTabSz="784225">
              <a:spcBef>
                <a:spcPts val="5600"/>
              </a:spcBef>
              <a:defRPr sz="4560"/>
            </a:pPr>
            <a:r>
              <a:t>hemodynamic disturbance</a:t>
            </a:r>
          </a:p>
          <a:p>
            <a:pPr lvl="1" marL="1206500" indent="-603250" defTabSz="784225">
              <a:spcBef>
                <a:spcPts val="5600"/>
              </a:spcBef>
              <a:defRPr sz="4560"/>
            </a:pPr>
            <a:r>
              <a:t>Considering coagulation abnormalities</a:t>
            </a:r>
          </a:p>
          <a:p>
            <a:pPr marL="603250" indent="-603250" defTabSz="784225">
              <a:spcBef>
                <a:spcPts val="5600"/>
              </a:spcBef>
              <a:defRPr sz="4560"/>
            </a:pPr>
            <a:r>
              <a:rPr b="1"/>
              <a:t>PCA</a:t>
            </a:r>
            <a:r>
              <a:t> (patient controlled analgesia) containing opioids</a:t>
            </a:r>
          </a:p>
          <a:p>
            <a:pPr marL="603250" indent="-603250" defTabSz="784225">
              <a:spcBef>
                <a:spcPts val="5600"/>
              </a:spcBef>
              <a:defRPr b="1" sz="4560"/>
            </a:pPr>
            <a:r>
              <a:t>Others</a:t>
            </a:r>
          </a:p>
          <a:p>
            <a:pPr lvl="1" marL="1206500" indent="-603250" defTabSz="784225">
              <a:spcBef>
                <a:spcPts val="5600"/>
              </a:spcBef>
              <a:defRPr sz="4560"/>
            </a:pPr>
            <a:r>
              <a:t>single/continuous paravertebral block</a:t>
            </a:r>
          </a:p>
          <a:p>
            <a:pPr lvl="1" marL="1206500" indent="-603250" defTabSz="784225">
              <a:spcBef>
                <a:spcPts val="5600"/>
              </a:spcBef>
              <a:defRPr sz="4560"/>
            </a:pPr>
            <a:r>
              <a:rPr b="1">
                <a:solidFill>
                  <a:srgbClr val="C82506"/>
                </a:solidFill>
              </a:rPr>
              <a:t>subcostal transversus abdominis plane (TAP) block</a:t>
            </a:r>
          </a:p>
        </p:txBody>
      </p:sp>
      <p:sp>
        <p:nvSpPr>
          <p:cNvPr id="219" name="TAP block will replace thoracic epidural analgesia"/>
          <p:cNvSpPr txBox="1"/>
          <p:nvPr/>
        </p:nvSpPr>
        <p:spPr>
          <a:xfrm rot="600000">
            <a:off x="15156583" y="9991466"/>
            <a:ext cx="7884167" cy="1482024"/>
          </a:xfrm>
          <a:prstGeom prst="rect">
            <a:avLst/>
          </a:prstGeom>
          <a:solidFill>
            <a:schemeClr val="accent4">
              <a:hueOff val="-461056"/>
              <a:satOff val="4338"/>
              <a:lumOff val="-1022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45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TAP block will replace thoracic epidural analgesia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Heron flying low over a beach with a short fence in the foreground" descr="Heron flying low over a beach with a short fence in the foreground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26584" t="0" r="18044" b="0"/>
          <a:stretch>
            <a:fillRect/>
          </a:stretch>
        </p:blipFill>
        <p:spPr>
          <a:xfrm>
            <a:off x="13165980" y="952500"/>
            <a:ext cx="9525001" cy="11468100"/>
          </a:xfrm>
          <a:prstGeom prst="rect">
            <a:avLst/>
          </a:prstGeom>
        </p:spPr>
      </p:pic>
      <p:sp>
        <p:nvSpPr>
          <p:cNvPr id="222" name="Post-operative Phas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Post-operative Phase</a:t>
            </a:r>
          </a:p>
        </p:txBody>
      </p:sp>
      <p:sp>
        <p:nvSpPr>
          <p:cNvPr id="223" name="Double-click to edit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Instability/complication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Instability/complications</a:t>
            </a:r>
          </a:p>
          <a:p>
            <a:pPr/>
            <a:r>
              <a:t>Median ventilation time </a:t>
            </a:r>
            <a:r>
              <a:rPr b="1"/>
              <a:t>3.7 hours</a:t>
            </a:r>
          </a:p>
          <a:p>
            <a:pPr/>
            <a:r>
              <a:t>Early extubation</a:t>
            </a:r>
          </a:p>
          <a:p>
            <a:pPr/>
            <a:r>
              <a:t>Postoperative respiratory complications → ascites, pleural effusion, atelectasis</a:t>
            </a:r>
          </a:p>
          <a:p>
            <a:pPr/>
            <a:r>
              <a:t>Vasopressor support</a:t>
            </a:r>
          </a:p>
          <a:p>
            <a:pPr/>
            <a:r>
              <a:t>Average duration of ICU admission </a:t>
            </a:r>
            <a:r>
              <a:rPr b="1"/>
              <a:t>1–2 days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Close monitoring and management for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Close monitoring and management for</a:t>
            </a:r>
          </a:p>
          <a:p>
            <a:pPr lvl="1"/>
            <a:r>
              <a:t>fluid balance</a:t>
            </a:r>
          </a:p>
          <a:p>
            <a:pPr lvl="2"/>
            <a:r>
              <a:t>Urine, nasogastric, drain fluid loss</a:t>
            </a:r>
          </a:p>
          <a:p>
            <a:pPr lvl="3"/>
            <a:r>
              <a:t>fluid loss during the first </a:t>
            </a:r>
            <a:r>
              <a:rPr b="1"/>
              <a:t>72 h</a:t>
            </a:r>
            <a:r>
              <a:t> after surgery: up to </a:t>
            </a:r>
            <a:r>
              <a:rPr b="1"/>
              <a:t>4 L</a:t>
            </a:r>
          </a:p>
          <a:p>
            <a:pPr lvl="1"/>
            <a:r>
              <a:t>coagulation profile</a:t>
            </a:r>
          </a:p>
          <a:p>
            <a:pPr lvl="1"/>
            <a:r>
              <a:t>electrolytes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low return of bowel function: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58800" indent="-558800" defTabSz="726440">
              <a:spcBef>
                <a:spcPts val="5100"/>
              </a:spcBef>
              <a:defRPr sz="4224"/>
            </a:pPr>
            <a:r>
              <a:t>Slow return of </a:t>
            </a:r>
            <a:r>
              <a:rPr b="1"/>
              <a:t>bowel function</a:t>
            </a:r>
            <a:r>
              <a:t>:</a:t>
            </a:r>
          </a:p>
          <a:p>
            <a:pPr lvl="1" marL="1117600" indent="-558800" defTabSz="726440">
              <a:spcBef>
                <a:spcPts val="5100"/>
              </a:spcBef>
              <a:defRPr sz="4224"/>
            </a:pPr>
            <a:r>
              <a:t>extensive intraoperative bowel manipulation</a:t>
            </a:r>
          </a:p>
          <a:p>
            <a:pPr lvl="1" marL="1117600" indent="-558800" defTabSz="726440">
              <a:spcBef>
                <a:spcPts val="5100"/>
              </a:spcBef>
              <a:defRPr sz="4224"/>
            </a:pPr>
            <a:r>
              <a:t>lysis of adhesions</a:t>
            </a:r>
          </a:p>
          <a:p>
            <a:pPr lvl="1" marL="1117600" indent="-558800" defTabSz="726440">
              <a:spcBef>
                <a:spcPts val="5100"/>
              </a:spcBef>
              <a:defRPr sz="4224"/>
            </a:pPr>
            <a:r>
              <a:t>intraoperative fluid resuscitation</a:t>
            </a:r>
          </a:p>
          <a:p>
            <a:pPr lvl="1" marL="1117600" indent="-558800" defTabSz="726440">
              <a:spcBef>
                <a:spcPts val="5100"/>
              </a:spcBef>
              <a:defRPr sz="4224"/>
            </a:pPr>
            <a:r>
              <a:t>additive effects of hyperthermia + chemotherapy</a:t>
            </a:r>
          </a:p>
          <a:p>
            <a:pPr marL="558800" indent="-558800" defTabSz="726440">
              <a:spcBef>
                <a:spcPts val="5100"/>
              </a:spcBef>
              <a:defRPr sz="4224"/>
            </a:pPr>
            <a:r>
              <a:t>Early enteral/parenteral </a:t>
            </a:r>
            <a:r>
              <a:rPr b="1"/>
              <a:t>nutrition</a:t>
            </a:r>
          </a:p>
          <a:p>
            <a:pPr marL="558800" indent="-558800" defTabSz="726440">
              <a:spcBef>
                <a:spcPts val="5100"/>
              </a:spcBef>
              <a:defRPr sz="4224"/>
            </a:pPr>
            <a:r>
              <a:rPr b="1"/>
              <a:t>AKI</a:t>
            </a:r>
            <a:r>
              <a:t> is common - 18.4%</a:t>
            </a:r>
          </a:p>
          <a:p>
            <a:pPr marL="558800" indent="-558800" defTabSz="726440">
              <a:spcBef>
                <a:spcPts val="5100"/>
              </a:spcBef>
              <a:defRPr sz="4224"/>
            </a:pPr>
            <a:r>
              <a:t>Temporary ⬆︎ serum creatinine- the incidence of permanent renal dysfunction is low.</a:t>
            </a:r>
          </a:p>
        </p:txBody>
      </p:sp>
      <p:sp>
        <p:nvSpPr>
          <p:cNvPr id="230" name="Attention should be directed toward monitoring magnesium levels after HIPEC."/>
          <p:cNvSpPr txBox="1"/>
          <p:nvPr/>
        </p:nvSpPr>
        <p:spPr>
          <a:xfrm rot="600000">
            <a:off x="15813405" y="7046278"/>
            <a:ext cx="7573158" cy="2879024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45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Attention should be directed toward monitoring magnesium levels after HIPEC.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tress Ulcer Prophylaxi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t>Stress Ulcer Prophylaxis</a:t>
            </a:r>
          </a:p>
          <a:p>
            <a:pPr/>
            <a:r>
              <a:rPr b="1"/>
              <a:t>Hematological toxicity</a:t>
            </a:r>
            <a:r>
              <a:t> in 10–28% of patients</a:t>
            </a:r>
          </a:p>
          <a:p>
            <a:pPr/>
            <a:r>
              <a:t>Risk of developing </a:t>
            </a:r>
            <a:r>
              <a:rPr b="1"/>
              <a:t>thrombosis</a:t>
            </a:r>
          </a:p>
          <a:p>
            <a:pPr lvl="1"/>
            <a:r>
              <a:t>Heparin / low molecular weight heparin (LMWH)</a:t>
            </a:r>
          </a:p>
          <a:p>
            <a:pPr lvl="1"/>
            <a:r>
              <a:t>Mechanical devices</a:t>
            </a:r>
          </a:p>
          <a:p>
            <a:pPr lvl="2"/>
            <a:r>
              <a:t>intermittent pneumatic compression</a:t>
            </a:r>
          </a:p>
          <a:p>
            <a:pPr lvl="2"/>
            <a:r>
              <a:t>compression stockings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Heat + cytotoxic drugs act synergistically: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615950" indent="-615950" defTabSz="800735">
              <a:spcBef>
                <a:spcPts val="5700"/>
              </a:spcBef>
              <a:defRPr sz="4656"/>
            </a:pPr>
            <a:r>
              <a:t>Heat + cytotoxic drugs act </a:t>
            </a:r>
            <a:r>
              <a:rPr b="1">
                <a:solidFill>
                  <a:srgbClr val="C82506"/>
                </a:solidFill>
              </a:rPr>
              <a:t>synergistically</a:t>
            </a:r>
            <a:r>
              <a:t>:</a:t>
            </a:r>
          </a:p>
          <a:p>
            <a:pPr lvl="1" marL="1231900" indent="-615950" defTabSz="800735">
              <a:spcBef>
                <a:spcPts val="5700"/>
              </a:spcBef>
              <a:defRPr sz="4656"/>
            </a:pPr>
            <a:r>
              <a:t>selective destruction of malignant cells: inhibition of RNA synthesis, mitosis arrest</a:t>
            </a:r>
          </a:p>
          <a:p>
            <a:pPr lvl="1" marL="1231900" indent="-615950" defTabSz="800735">
              <a:spcBef>
                <a:spcPts val="5700"/>
              </a:spcBef>
              <a:defRPr sz="4656"/>
            </a:pPr>
            <a:r>
              <a:t>changes in pharmacokinetics/pharmacodynamics of drugs</a:t>
            </a:r>
          </a:p>
          <a:p>
            <a:pPr lvl="2" marL="1847850" indent="-615950" defTabSz="800735">
              <a:spcBef>
                <a:spcPts val="5700"/>
              </a:spcBef>
              <a:defRPr sz="4656"/>
            </a:pPr>
            <a:r>
              <a:t>penetration</a:t>
            </a:r>
          </a:p>
          <a:p>
            <a:pPr lvl="2" marL="1847850" indent="-615950" defTabSz="800735">
              <a:spcBef>
                <a:spcPts val="5700"/>
              </a:spcBef>
              <a:defRPr sz="4656"/>
            </a:pPr>
            <a:r>
              <a:t>action</a:t>
            </a:r>
          </a:p>
          <a:p>
            <a:pPr lvl="1" marL="1231900" indent="-615950" defTabSz="800735">
              <a:spcBef>
                <a:spcPts val="5700"/>
              </a:spcBef>
              <a:defRPr sz="4656"/>
            </a:pPr>
            <a:r>
              <a:t>vascular stasis in the microcirculation of malignant tumors</a:t>
            </a:r>
          </a:p>
          <a:p>
            <a:pPr lvl="1" marL="1231900" indent="-615950" defTabSz="800735">
              <a:spcBef>
                <a:spcPts val="5700"/>
              </a:spcBef>
              <a:defRPr sz="4656"/>
            </a:pPr>
            <a:r>
              <a:t>anaerobic glycolysis/acidosis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ost-operative Phas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Post-operative Phase</a:t>
            </a:r>
          </a:p>
        </p:txBody>
      </p:sp>
      <p:sp>
        <p:nvSpPr>
          <p:cNvPr id="235" name="Infectious complication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27050" indent="-527050" defTabSz="685165">
              <a:spcBef>
                <a:spcPts val="4800"/>
              </a:spcBef>
              <a:defRPr sz="3984"/>
            </a:pPr>
            <a:r>
              <a:rPr b="1"/>
              <a:t>Infectious</a:t>
            </a:r>
            <a:r>
              <a:t> complications</a:t>
            </a:r>
          </a:p>
          <a:p>
            <a:pPr lvl="1" marL="1054100" indent="-527050" defTabSz="685165">
              <a:spcBef>
                <a:spcPts val="4800"/>
              </a:spcBef>
              <a:defRPr sz="3984"/>
            </a:pPr>
            <a:r>
              <a:t>immunosuppression</a:t>
            </a:r>
          </a:p>
          <a:p>
            <a:pPr lvl="1" marL="1054100" indent="-527050" defTabSz="685165">
              <a:spcBef>
                <a:spcPts val="4800"/>
              </a:spcBef>
              <a:defRPr sz="3984"/>
            </a:pPr>
            <a:r>
              <a:t>antibiotic therapy</a:t>
            </a:r>
          </a:p>
          <a:p>
            <a:pPr lvl="1" marL="1054100" indent="-527050" defTabSz="685165">
              <a:spcBef>
                <a:spcPts val="4800"/>
              </a:spcBef>
              <a:defRPr sz="3984"/>
            </a:pPr>
            <a:r>
              <a:t>peritoneal inflammation </a:t>
            </a:r>
          </a:p>
          <a:p>
            <a:pPr lvl="1" marL="1054100" indent="-527050" defTabSz="685165">
              <a:spcBef>
                <a:spcPts val="4800"/>
              </a:spcBef>
              <a:defRPr sz="3984"/>
            </a:pPr>
            <a:r>
              <a:t>inflammatory response</a:t>
            </a:r>
          </a:p>
          <a:p>
            <a:pPr marL="527050" indent="-527050" defTabSz="685165">
              <a:spcBef>
                <a:spcPts val="4800"/>
              </a:spcBef>
              <a:defRPr sz="3984"/>
            </a:pPr>
            <a:r>
              <a:rPr b="1">
                <a:solidFill>
                  <a:srgbClr val="C82506"/>
                </a:solidFill>
              </a:rPr>
              <a:t>Leading cause of mortality:</a:t>
            </a:r>
            <a:endParaRPr b="1">
              <a:solidFill>
                <a:srgbClr val="C82506"/>
              </a:solidFill>
            </a:endParaRPr>
          </a:p>
          <a:p>
            <a:pPr lvl="1" marL="1054100" indent="-527050" defTabSz="685165">
              <a:spcBef>
                <a:spcPts val="4800"/>
              </a:spcBef>
              <a:defRPr sz="3984"/>
            </a:pPr>
            <a:r>
              <a:t>septic shock</a:t>
            </a:r>
          </a:p>
          <a:p>
            <a:pPr lvl="1" marL="1054100" indent="-527050" defTabSz="685165">
              <a:spcBef>
                <a:spcPts val="4800"/>
              </a:spcBef>
              <a:defRPr sz="3984"/>
            </a:pPr>
            <a:r>
              <a:t>Multiple Organ System Failure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Heron flying low over a beach with a short fence in the foreground" descr="Heron flying low over a beach with a short fence in the foreground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22314" t="0" r="22314" b="0"/>
          <a:stretch>
            <a:fillRect/>
          </a:stretch>
        </p:blipFill>
        <p:spPr>
          <a:xfrm>
            <a:off x="13165980" y="952500"/>
            <a:ext cx="9525001" cy="11468100"/>
          </a:xfrm>
          <a:prstGeom prst="rect">
            <a:avLst/>
          </a:prstGeom>
        </p:spPr>
      </p:pic>
      <p:sp>
        <p:nvSpPr>
          <p:cNvPr id="238" name="One More Thing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One More Thing…</a:t>
            </a:r>
          </a:p>
        </p:txBody>
      </p:sp>
      <p:sp>
        <p:nvSpPr>
          <p:cNvPr id="239" name="Double-click to edit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Laparoscopy-Enhanced HIPEC (LE-HIPEC) technique"/>
          <p:cNvSpPr txBox="1"/>
          <p:nvPr/>
        </p:nvSpPr>
        <p:spPr>
          <a:xfrm>
            <a:off x="2011452" y="2305019"/>
            <a:ext cx="7904273" cy="1482024"/>
          </a:xfrm>
          <a:prstGeom prst="rect">
            <a:avLst/>
          </a:prstGeom>
          <a:solidFill>
            <a:schemeClr val="accent4">
              <a:hueOff val="-461056"/>
              <a:satOff val="4338"/>
              <a:lumOff val="-1022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45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Laparoscopy-Enhanced HIPEC (LE-HIPEC) technique</a:t>
            </a:r>
          </a:p>
        </p:txBody>
      </p:sp>
      <p:grpSp>
        <p:nvGrpSpPr>
          <p:cNvPr id="244" name="tips-of-the-laparoscopyenhanced-hipec-technique-2-1024.jpeg"/>
          <p:cNvGrpSpPr/>
          <p:nvPr/>
        </p:nvGrpSpPr>
        <p:grpSpPr>
          <a:xfrm>
            <a:off x="1455970" y="4441514"/>
            <a:ext cx="9015238" cy="8487797"/>
            <a:chOff x="0" y="0"/>
            <a:chExt cx="9015236" cy="8487795"/>
          </a:xfrm>
        </p:grpSpPr>
        <p:pic>
          <p:nvPicPr>
            <p:cNvPr id="243" name="tips-of-the-laparoscopyenhanced-hipec-technique-2-1024.jpeg" descr="tips-of-the-laparoscopyenhanced-hipec-technique-2-1024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39587" b="0"/>
            <a:stretch>
              <a:fillRect/>
            </a:stretch>
          </p:blipFill>
          <p:spPr>
            <a:xfrm>
              <a:off x="127000" y="88900"/>
              <a:ext cx="8761237" cy="815759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2" name="tips-of-the-laparoscopyenhanced-hipec-technique-2-1024.jpeg" descr="tips-of-the-laparoscopyenhanced-hipec-technique-2-1024.jpe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9015237" cy="8487797"/>
            </a:xfrm>
            <a:prstGeom prst="rect">
              <a:avLst/>
            </a:prstGeom>
            <a:effectLst/>
          </p:spPr>
        </p:pic>
      </p:grpSp>
      <p:grpSp>
        <p:nvGrpSpPr>
          <p:cNvPr id="247" name="Pressurized-intraperitoneal-aerosol-chemotherapy-PIPAC-The-procedure-is-performed-in.png"/>
          <p:cNvGrpSpPr/>
          <p:nvPr/>
        </p:nvGrpSpPr>
        <p:grpSpPr>
          <a:xfrm>
            <a:off x="11096442" y="4441514"/>
            <a:ext cx="11686652" cy="8487797"/>
            <a:chOff x="0" y="0"/>
            <a:chExt cx="11686651" cy="8487795"/>
          </a:xfrm>
        </p:grpSpPr>
        <p:pic>
          <p:nvPicPr>
            <p:cNvPr id="246" name="Pressurized-intraperitoneal-aerosol-chemotherapy-PIPAC-The-procedure-is-performed-in.png" descr="Pressurized-intraperitoneal-aerosol-chemotherapy-PIPAC-The-procedure-is-performed-in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7000" y="88900"/>
              <a:ext cx="11432652" cy="815759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5" name="Pressurized-intraperitoneal-aerosol-chemotherapy-PIPAC-The-procedure-is-performed-in.png" descr="Pressurized-intraperitoneal-aerosol-chemotherapy-PIPAC-The-procedure-is-performed-in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1686652" cy="8487796"/>
            </a:xfrm>
            <a:prstGeom prst="rect">
              <a:avLst/>
            </a:prstGeom>
            <a:effectLst/>
          </p:spPr>
        </p:pic>
      </p:grpSp>
      <p:sp>
        <p:nvSpPr>
          <p:cNvPr id="248" name="Pressurized intraperitoneal aerosol chemotherapy (PIPAC)"/>
          <p:cNvSpPr txBox="1"/>
          <p:nvPr/>
        </p:nvSpPr>
        <p:spPr>
          <a:xfrm>
            <a:off x="12107319" y="2305019"/>
            <a:ext cx="9664899" cy="1482024"/>
          </a:xfrm>
          <a:prstGeom prst="rect">
            <a:avLst/>
          </a:prstGeom>
          <a:solidFill>
            <a:schemeClr val="accent4">
              <a:hueOff val="-461056"/>
              <a:satOff val="4338"/>
              <a:lumOff val="-1022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45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Pressurized intraperitoneal aerosol chemotherapy (PIPAC)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Referenc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References</a:t>
            </a:r>
          </a:p>
        </p:txBody>
      </p:sp>
      <p:sp>
        <p:nvSpPr>
          <p:cNvPr id="251" name="https://www.mdanderson.org/treatment-options/hyperthermic-intraperitoneal-chemotherapy.html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266700" indent="-266700" defTabSz="346709">
              <a:spcBef>
                <a:spcPts val="2400"/>
              </a:spcBef>
              <a:defRPr sz="2016"/>
            </a:pPr>
            <a:r>
              <a:rPr u="sng">
                <a:hlinkClick r:id="rId2" invalidUrl="" action="" tgtFrame="" tooltip="" history="1" highlightClick="0" endSnd="0"/>
              </a:rPr>
              <a:t>https://www.mdanderson.org/treatment-options/hyperthermic-intraperitoneal-chemotherapy.html</a:t>
            </a:r>
          </a:p>
          <a:p>
            <a:pPr marL="266700" indent="-266700" defTabSz="346709">
              <a:spcBef>
                <a:spcPts val="2400"/>
              </a:spcBef>
              <a:defRPr sz="2016"/>
            </a:pPr>
            <a:r>
              <a:rPr u="sng">
                <a:hlinkClick r:id="rId3" invalidUrl="" action="" tgtFrame="" tooltip="" history="1" highlightClick="0" endSnd="0"/>
              </a:rPr>
              <a:t>https://health.ucsd.edu/care/cancer/treatments/chemotherapy/HIPEC/</a:t>
            </a:r>
          </a:p>
          <a:p>
            <a:pPr marL="266700" indent="-266700" defTabSz="346709">
              <a:spcBef>
                <a:spcPts val="2400"/>
              </a:spcBef>
              <a:defRPr sz="2016"/>
            </a:pPr>
            <a:r>
              <a:rPr u="sng">
                <a:hlinkClick r:id="rId4" invalidUrl="" action="" tgtFrame="" tooltip="" history="1" highlightClick="0" endSnd="0"/>
              </a:rPr>
              <a:t>https://www.hopkinsmedicine.org/health/treatment-tests-and-therapies/hipec-surgery-what-you-need-to-know</a:t>
            </a:r>
          </a:p>
          <a:p>
            <a:pPr marL="266700" indent="-266700" defTabSz="346709">
              <a:spcBef>
                <a:spcPts val="2400"/>
              </a:spcBef>
              <a:defRPr sz="2016"/>
            </a:pPr>
            <a:r>
              <a:rPr u="sng">
                <a:hlinkClick r:id="rId5" invalidUrl="" action="" tgtFrame="" tooltip="" history="1" highlightClick="0" endSnd="0"/>
              </a:rPr>
              <a:t>https://link.springer.com/chapter/10.1007/978-3-030-64739-1_38</a:t>
            </a:r>
            <a:r>
              <a:t> </a:t>
            </a:r>
          </a:p>
          <a:p>
            <a:pPr marL="266700" indent="-266700" defTabSz="346709">
              <a:spcBef>
                <a:spcPts val="2400"/>
              </a:spcBef>
              <a:defRPr sz="2016"/>
            </a:pPr>
            <a:r>
              <a:rPr u="sng">
                <a:hlinkClick r:id="rId6" invalidUrl="" action="" tgtFrame="" tooltip="" history="1" highlightClick="0" endSnd="0"/>
              </a:rPr>
              <a:t>https://www.uptodate.com/contents/anesthesia-for-cytoreductive-surgery-with-heated-intraperitoneal-chemotherapy</a:t>
            </a:r>
            <a:r>
              <a:t> </a:t>
            </a:r>
          </a:p>
          <a:p>
            <a:pPr marL="266700" indent="-266700" defTabSz="346709">
              <a:spcBef>
                <a:spcPts val="2400"/>
              </a:spcBef>
              <a:defRPr sz="2016"/>
            </a:pPr>
            <a:r>
              <a:rPr u="sng">
                <a:hlinkClick r:id="rId7" invalidUrl="" action="" tgtFrame="" tooltip="" history="1" highlightClick="0" endSnd="0"/>
              </a:rPr>
              <a:t>https://www.sciencedirect.com/science/article/pii/S074879832030665X</a:t>
            </a:r>
            <a:r>
              <a:t> </a:t>
            </a:r>
          </a:p>
          <a:p>
            <a:pPr marL="266700" indent="-266700" defTabSz="346709">
              <a:spcBef>
                <a:spcPts val="2400"/>
              </a:spcBef>
              <a:defRPr sz="2016"/>
            </a:pPr>
            <a:r>
              <a:rPr u="sng">
                <a:hlinkClick r:id="rId8" invalidUrl="" action="" tgtFrame="" tooltip="" history="1" highlightClick="0" endSnd="0"/>
              </a:rPr>
              <a:t>https://anesthesia.ucsf.edu/clinical-resources/hyperthermic-intraperitoneal-chemotherapy-hipec</a:t>
            </a:r>
          </a:p>
          <a:p>
            <a:pPr marL="266700" indent="-266700" defTabSz="346709">
              <a:spcBef>
                <a:spcPts val="2400"/>
              </a:spcBef>
              <a:defRPr sz="2016"/>
            </a:pPr>
            <a:r>
              <a:rPr u="sng">
                <a:hlinkClick r:id="rId9" invalidUrl="" action="" tgtFrame="" tooltip="" history="1" highlightClick="0" endSnd="0"/>
              </a:rPr>
              <a:t>https://journals.plos.org/plosone/article?id=10.1371/journal.pone.0137364</a:t>
            </a:r>
          </a:p>
          <a:p>
            <a:pPr marL="266700" indent="-266700" defTabSz="346709">
              <a:spcBef>
                <a:spcPts val="2400"/>
              </a:spcBef>
              <a:defRPr sz="2016"/>
            </a:pPr>
            <a:r>
              <a:rPr u="sng">
                <a:hlinkClick r:id="rId10" invalidUrl="" action="" tgtFrame="" tooltip="" history="1" highlightClick="0" endSnd="0"/>
              </a:rPr>
              <a:t>https://pubs.asahq.org/anesthesiology/article/131/6/1367/108775/Preload-Dependence-and-Microcirculation</a:t>
            </a:r>
            <a:r>
              <a:t> </a:t>
            </a:r>
          </a:p>
          <a:p>
            <a:pPr marL="266700" indent="-266700" defTabSz="346709">
              <a:spcBef>
                <a:spcPts val="2400"/>
              </a:spcBef>
              <a:defRPr sz="2016"/>
            </a:pPr>
            <a:r>
              <a:rPr u="sng">
                <a:hlinkClick r:id="rId11" invalidUrl="" action="" tgtFrame="" tooltip="" history="1" highlightClick="0" endSnd="0"/>
              </a:rPr>
              <a:t>https://www.sciencedirect.com/science/article/pii/S0104001421002992</a:t>
            </a:r>
          </a:p>
          <a:p>
            <a:pPr marL="266700" indent="-266700" defTabSz="346709">
              <a:spcBef>
                <a:spcPts val="2400"/>
              </a:spcBef>
              <a:defRPr sz="2016"/>
            </a:pPr>
            <a:r>
              <a:rPr u="sng">
                <a:hlinkClick r:id="rId12" invalidUrl="" action="" tgtFrame="" tooltip="" history="1" highlightClick="0" endSnd="0"/>
              </a:rPr>
              <a:t>https://www.ncbi.nlm.nih.gov/pmc/articles/PMC5881316/</a:t>
            </a:r>
          </a:p>
          <a:p>
            <a:pPr marL="266700" indent="-266700" defTabSz="346709">
              <a:spcBef>
                <a:spcPts val="2400"/>
              </a:spcBef>
              <a:defRPr sz="2016"/>
            </a:pPr>
            <a:r>
              <a:rPr u="sng">
                <a:hlinkClick r:id="rId13" invalidUrl="" action="" tgtFrame="" tooltip="" history="1" highlightClick="0" endSnd="0"/>
              </a:rPr>
              <a:t>https://wjso.biomedcentral.com/articles/10.1186/s12957-020-01842-7</a:t>
            </a:r>
          </a:p>
          <a:p>
            <a:pPr marL="266700" indent="-266700" defTabSz="346709">
              <a:spcBef>
                <a:spcPts val="2400"/>
              </a:spcBef>
              <a:defRPr sz="2016"/>
            </a:pPr>
            <a:r>
              <a:rPr u="sng">
                <a:hlinkClick r:id="rId14" invalidUrl="" action="" tgtFrame="" tooltip="" history="1" highlightClick="0" endSnd="0"/>
              </a:rPr>
              <a:t>https://wjso.biomedcentral.com/articles/10.1186/1477-7819-9-169</a:t>
            </a:r>
          </a:p>
          <a:p>
            <a:pPr marL="266700" indent="-266700" defTabSz="346709">
              <a:spcBef>
                <a:spcPts val="2400"/>
              </a:spcBef>
              <a:defRPr sz="2016"/>
            </a:pPr>
            <a:r>
              <a:rPr u="sng">
                <a:hlinkClick r:id="rId8" invalidUrl="" action="" tgtFrame="" tooltip="" history="1" highlightClick="0" endSnd="0"/>
              </a:rPr>
              <a:t>https://anesthesia.ucsf.edu/clinical-resources/hyperthermic-intraperitoneal-chemotherapy-hipec</a:t>
            </a:r>
          </a:p>
          <a:p>
            <a:pPr marL="266700" indent="-266700" defTabSz="346709">
              <a:spcBef>
                <a:spcPts val="2400"/>
              </a:spcBef>
              <a:defRPr sz="2016"/>
            </a:pPr>
            <a:r>
              <a:rPr u="sng">
                <a:hlinkClick r:id="rId15" invalidUrl="" action="" tgtFrame="" tooltip="" history="1" highlightClick="0" endSnd="0"/>
              </a:rPr>
              <a:t>https://link.springer.com/article/10.1007/s13193-016-0511-7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Mother_and_son_holding_hands.JPG" descr="Mother_and_son_holding_hand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6951" y="-2394504"/>
            <a:ext cx="24673343" cy="185050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“hot chemotherapy” (41–43 °C)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77850" indent="-577850" defTabSz="751205">
              <a:spcBef>
                <a:spcPts val="5300"/>
              </a:spcBef>
              <a:defRPr sz="4368"/>
            </a:pPr>
            <a:r>
              <a:t>“hot chemotherapy” (41–43 °C)</a:t>
            </a:r>
          </a:p>
          <a:p>
            <a:pPr marL="577850" indent="-577850" defTabSz="751205">
              <a:spcBef>
                <a:spcPts val="5300"/>
              </a:spcBef>
              <a:defRPr sz="4368"/>
            </a:pPr>
            <a:r>
              <a:t>Performed after removing tumors</a:t>
            </a:r>
          </a:p>
          <a:p>
            <a:pPr marL="577850" indent="-577850" defTabSz="751205">
              <a:spcBef>
                <a:spcPts val="5300"/>
              </a:spcBef>
              <a:defRPr sz="4368"/>
            </a:pPr>
            <a:r>
              <a:t>Effective treatment for peritoneal cancers</a:t>
            </a:r>
          </a:p>
          <a:p>
            <a:pPr lvl="1" marL="1155700" indent="-577850" defTabSz="751205">
              <a:spcBef>
                <a:spcPts val="5300"/>
              </a:spcBef>
              <a:defRPr sz="4368"/>
            </a:pPr>
            <a:r>
              <a:t>pseudomyxoma peritonei</a:t>
            </a:r>
          </a:p>
          <a:p>
            <a:pPr lvl="1" marL="1155700" indent="-577850" defTabSz="751205">
              <a:spcBef>
                <a:spcPts val="5300"/>
              </a:spcBef>
              <a:defRPr sz="4368"/>
            </a:pPr>
            <a:r>
              <a:t>mucinous adenocarcinoma of the appendix</a:t>
            </a:r>
          </a:p>
          <a:p>
            <a:pPr lvl="1" marL="1155700" indent="-577850" defTabSz="751205">
              <a:spcBef>
                <a:spcPts val="5300"/>
              </a:spcBef>
              <a:defRPr sz="4368"/>
            </a:pPr>
            <a:r>
              <a:t>peritoneal mesothelioma</a:t>
            </a:r>
          </a:p>
          <a:p>
            <a:pPr lvl="1" marL="1155700" indent="-577850" defTabSz="751205">
              <a:spcBef>
                <a:spcPts val="5300"/>
              </a:spcBef>
              <a:defRPr sz="4368"/>
            </a:pPr>
            <a:r>
              <a:t>peritoneal metastases from colon cancer</a:t>
            </a:r>
          </a:p>
          <a:p>
            <a:pPr lvl="1" marL="1155700" indent="-577850" defTabSz="751205">
              <a:spcBef>
                <a:spcPts val="5300"/>
              </a:spcBef>
              <a:defRPr sz="4368"/>
            </a:pPr>
            <a:r>
              <a:t>advanced ovarian cancer</a:t>
            </a:r>
          </a:p>
        </p:txBody>
      </p:sp>
      <p:sp>
        <p:nvSpPr>
          <p:cNvPr id="142" name="⬆︎ 5-year survival in mesothelioma…"/>
          <p:cNvSpPr txBox="1"/>
          <p:nvPr/>
        </p:nvSpPr>
        <p:spPr>
          <a:xfrm rot="600000">
            <a:off x="14069933" y="8728341"/>
            <a:ext cx="9262263" cy="1751197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0" sz="45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⬆︎ 5-year survival in mesothelioma</a:t>
            </a:r>
          </a:p>
          <a:p>
            <a:pPr>
              <a:defRPr b="0" sz="45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&lt;10% → 50-90%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Multiple challenges in anesthesia management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08000" indent="-508000" defTabSz="660400">
              <a:spcBef>
                <a:spcPts val="4700"/>
              </a:spcBef>
              <a:defRPr sz="3840"/>
            </a:pPr>
            <a:r>
              <a:t>Multiple challenges in anesthesia management</a:t>
            </a:r>
          </a:p>
          <a:p>
            <a:pPr lvl="1" marL="1016000" indent="-508000" defTabSz="660400">
              <a:spcBef>
                <a:spcPts val="4700"/>
              </a:spcBef>
              <a:defRPr sz="3840"/>
            </a:pPr>
            <a:r>
              <a:t>patient’s preoperative health status</a:t>
            </a:r>
          </a:p>
          <a:p>
            <a:pPr lvl="1" marL="1016000" indent="-508000" defTabSz="660400">
              <a:spcBef>
                <a:spcPts val="4700"/>
              </a:spcBef>
              <a:defRPr sz="3840"/>
            </a:pPr>
            <a:r>
              <a:t>disease load</a:t>
            </a:r>
          </a:p>
          <a:p>
            <a:pPr lvl="1" marL="1016000" indent="-508000" defTabSz="660400">
              <a:spcBef>
                <a:spcPts val="4700"/>
              </a:spcBef>
              <a:defRPr sz="3840"/>
            </a:pPr>
            <a:r>
              <a:t>surgical factors - major abdominal surgery</a:t>
            </a:r>
          </a:p>
          <a:p>
            <a:pPr lvl="1" marL="1016000" indent="-508000" defTabSz="660400">
              <a:spcBef>
                <a:spcPts val="4700"/>
              </a:spcBef>
              <a:defRPr sz="3840"/>
            </a:pPr>
            <a:r>
              <a:t>intraoperative events</a:t>
            </a:r>
          </a:p>
          <a:p>
            <a:pPr lvl="2" marL="1524000" indent="-508000" defTabSz="660400">
              <a:spcBef>
                <a:spcPts val="4700"/>
              </a:spcBef>
              <a:defRPr sz="3840"/>
            </a:pPr>
            <a:r>
              <a:t>significant fluid shifts/electrolyte</a:t>
            </a:r>
          </a:p>
          <a:p>
            <a:pPr lvl="2" marL="1524000" indent="-508000" defTabSz="660400">
              <a:spcBef>
                <a:spcPts val="4700"/>
              </a:spcBef>
              <a:defRPr sz="3840"/>
            </a:pPr>
            <a:r>
              <a:t>acid base disturbances</a:t>
            </a:r>
          </a:p>
          <a:p>
            <a:pPr lvl="2" marL="1524000" indent="-508000" defTabSz="660400">
              <a:spcBef>
                <a:spcPts val="4700"/>
              </a:spcBef>
              <a:defRPr sz="3840"/>
            </a:pPr>
            <a:r>
              <a:t>thermal stress</a:t>
            </a:r>
          </a:p>
          <a:p>
            <a:pPr lvl="1" marL="1016000" indent="-508000" defTabSz="660400">
              <a:spcBef>
                <a:spcPts val="4700"/>
              </a:spcBef>
              <a:defRPr sz="3840"/>
            </a:pPr>
            <a:r>
              <a:t>type of chemotherapeutic drug(s)</a:t>
            </a:r>
          </a:p>
        </p:txBody>
      </p:sp>
      <p:grpSp>
        <p:nvGrpSpPr>
          <p:cNvPr id="147" name="diagnostics-10-00043-g003-550.jpg"/>
          <p:cNvGrpSpPr/>
          <p:nvPr/>
        </p:nvGrpSpPr>
        <p:grpSpPr>
          <a:xfrm>
            <a:off x="15326777" y="2746555"/>
            <a:ext cx="7404357" cy="9738565"/>
            <a:chOff x="0" y="0"/>
            <a:chExt cx="7404356" cy="9738563"/>
          </a:xfrm>
        </p:grpSpPr>
        <p:pic>
          <p:nvPicPr>
            <p:cNvPr id="146" name="diagnostics-10-00043-g003-550.jpg" descr="diagnostics-10-00043-g003-550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7150357" cy="940836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5" name="diagnostics-10-00043-g003-550.jpg" descr="diagnostics-10-00043-g003-550.jp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7404357" cy="9738564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Sea against sky at sunset" descr="Sea against sky at sunset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11753" t="0" r="32875" b="0"/>
          <a:stretch>
            <a:fillRect/>
          </a:stretch>
        </p:blipFill>
        <p:spPr>
          <a:xfrm>
            <a:off x="13165981" y="952500"/>
            <a:ext cx="9525001" cy="11468100"/>
          </a:xfrm>
          <a:prstGeom prst="rect">
            <a:avLst/>
          </a:prstGeom>
        </p:spPr>
      </p:pic>
      <p:sp>
        <p:nvSpPr>
          <p:cNvPr id="150" name="Preoperative Phas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Preoperative Phase</a:t>
            </a:r>
          </a:p>
        </p:txBody>
      </p:sp>
      <p:sp>
        <p:nvSpPr>
          <p:cNvPr id="151" name="Double-click to edit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re-existing cardiac diseas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06400" indent="-406400" defTabSz="528319">
              <a:spcBef>
                <a:spcPts val="3700"/>
              </a:spcBef>
              <a:defRPr sz="3072"/>
            </a:pPr>
            <a:r>
              <a:t>pre-existing </a:t>
            </a:r>
            <a:r>
              <a:rPr b="1">
                <a:solidFill>
                  <a:srgbClr val="C82506"/>
                </a:solidFill>
              </a:rPr>
              <a:t>cardiac</a:t>
            </a:r>
            <a:r>
              <a:t> disease</a:t>
            </a:r>
          </a:p>
          <a:p>
            <a:pPr lvl="1" marL="812800" indent="-406400" defTabSz="528319">
              <a:spcBef>
                <a:spcPts val="3700"/>
              </a:spcBef>
              <a:defRPr sz="3072"/>
            </a:pPr>
            <a:r>
              <a:t>toxic side effects of previous chemotherapy</a:t>
            </a:r>
          </a:p>
          <a:p>
            <a:pPr marL="406400" indent="-406400" defTabSz="528319">
              <a:spcBef>
                <a:spcPts val="3700"/>
              </a:spcBef>
              <a:defRPr sz="3072"/>
            </a:pPr>
            <a:r>
              <a:t>pre-existing </a:t>
            </a:r>
            <a:r>
              <a:rPr b="1">
                <a:solidFill>
                  <a:srgbClr val="C82506"/>
                </a:solidFill>
              </a:rPr>
              <a:t>ascites/pleural effusion</a:t>
            </a:r>
            <a:endParaRPr b="1">
              <a:solidFill>
                <a:srgbClr val="C82506"/>
              </a:solidFill>
            </a:endParaRPr>
          </a:p>
          <a:p>
            <a:pPr lvl="1" marL="812800" indent="-406400" defTabSz="528319">
              <a:spcBef>
                <a:spcPts val="3700"/>
              </a:spcBef>
              <a:defRPr sz="3072"/>
            </a:pPr>
            <a:r>
              <a:t>atelectasis</a:t>
            </a:r>
          </a:p>
          <a:p>
            <a:pPr lvl="1" marL="812800" indent="-406400" defTabSz="528319">
              <a:spcBef>
                <a:spcPts val="3700"/>
              </a:spcBef>
              <a:defRPr sz="3072"/>
            </a:pPr>
            <a:r>
              <a:t>postoperative respiratory complications</a:t>
            </a:r>
          </a:p>
          <a:p>
            <a:pPr marL="406400" indent="-406400" defTabSz="528319">
              <a:spcBef>
                <a:spcPts val="3700"/>
              </a:spcBef>
              <a:defRPr sz="3072"/>
            </a:pPr>
            <a:r>
              <a:rPr b="1">
                <a:solidFill>
                  <a:srgbClr val="C82506"/>
                </a:solidFill>
              </a:rPr>
              <a:t>pulmonary</a:t>
            </a:r>
            <a:r>
              <a:t> function tests/cardiopulmonary exercise testing (CPET)</a:t>
            </a:r>
          </a:p>
          <a:p>
            <a:pPr lvl="1" marL="812800" indent="-406400" defTabSz="528319">
              <a:spcBef>
                <a:spcPts val="3700"/>
              </a:spcBef>
              <a:defRPr sz="3072"/>
            </a:pPr>
            <a:r>
              <a:t>FEV1 ≥ 1 L</a:t>
            </a:r>
          </a:p>
          <a:p>
            <a:pPr marL="406400" indent="-406400" defTabSz="528319">
              <a:spcBef>
                <a:spcPts val="3700"/>
              </a:spcBef>
              <a:defRPr sz="3072"/>
            </a:pPr>
            <a:r>
              <a:t>Poor </a:t>
            </a:r>
            <a:r>
              <a:rPr b="1">
                <a:solidFill>
                  <a:srgbClr val="C82506"/>
                </a:solidFill>
              </a:rPr>
              <a:t>nutritional</a:t>
            </a:r>
            <a:r>
              <a:t> status/preoperative hypoalbuminemia/large amounts of ascitic fluid</a:t>
            </a:r>
          </a:p>
          <a:p>
            <a:pPr lvl="1" marL="812800" indent="-406400" defTabSz="528319">
              <a:spcBef>
                <a:spcPts val="3700"/>
              </a:spcBef>
              <a:defRPr sz="3072"/>
            </a:pPr>
            <a:r>
              <a:t>predictors of major postoperative complications</a:t>
            </a:r>
          </a:p>
          <a:p>
            <a:pPr marL="406400" indent="-406400" defTabSz="528319">
              <a:spcBef>
                <a:spcPts val="3700"/>
              </a:spcBef>
              <a:defRPr sz="3072"/>
            </a:pPr>
            <a:r>
              <a:rPr b="1">
                <a:solidFill>
                  <a:srgbClr val="C82506"/>
                </a:solidFill>
              </a:rPr>
              <a:t>Hematopoiesis</a:t>
            </a:r>
          </a:p>
          <a:p>
            <a:pPr lvl="1" marL="812800" indent="-406400" defTabSz="528319">
              <a:spcBef>
                <a:spcPts val="3700"/>
              </a:spcBef>
              <a:defRPr sz="3072"/>
            </a:pPr>
            <a:r>
              <a:t>preoperative anemia should be identified and corrected</a:t>
            </a:r>
          </a:p>
        </p:txBody>
      </p:sp>
      <p:grpSp>
        <p:nvGrpSpPr>
          <p:cNvPr id="156" name="Screenshot-2019-09-23-at-11.11.51.png"/>
          <p:cNvGrpSpPr/>
          <p:nvPr/>
        </p:nvGrpSpPr>
        <p:grpSpPr>
          <a:xfrm>
            <a:off x="14076633" y="1721612"/>
            <a:ext cx="9102684" cy="5307584"/>
            <a:chOff x="0" y="0"/>
            <a:chExt cx="9102682" cy="5307583"/>
          </a:xfrm>
        </p:grpSpPr>
        <p:pic>
          <p:nvPicPr>
            <p:cNvPr id="155" name="Screenshot-2019-09-23-at-11.11.51.png" descr="Screenshot-2019-09-23-at-11.11.51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8848683" cy="497738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4" name="Screenshot-2019-09-23-at-11.11.51.png" descr="Screenshot-2019-09-23-at-11.11.51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9102683" cy="5307584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Sea against sky at sunset" descr="Sea against sky at sunset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4364" r="0" b="4364"/>
          <a:stretch>
            <a:fillRect/>
          </a:stretch>
        </p:blipFill>
        <p:spPr>
          <a:xfrm>
            <a:off x="13165980" y="952500"/>
            <a:ext cx="9525001" cy="11468100"/>
          </a:xfrm>
          <a:prstGeom prst="rect">
            <a:avLst/>
          </a:prstGeom>
        </p:spPr>
      </p:pic>
      <p:sp>
        <p:nvSpPr>
          <p:cNvPr id="159" name="Intraoperative Phas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Intraoperative Phase</a:t>
            </a:r>
          </a:p>
        </p:txBody>
      </p:sp>
      <p:sp>
        <p:nvSpPr>
          <p:cNvPr id="160" name="Double-click to edit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tandard monitoring…"/>
          <p:cNvSpPr txBox="1"/>
          <p:nvPr>
            <p:ph type="body" idx="1"/>
          </p:nvPr>
        </p:nvSpPr>
        <p:spPr>
          <a:xfrm>
            <a:off x="1689100" y="1778000"/>
            <a:ext cx="13264656" cy="10160000"/>
          </a:xfrm>
          <a:prstGeom prst="rect">
            <a:avLst/>
          </a:prstGeom>
        </p:spPr>
        <p:txBody>
          <a:bodyPr/>
          <a:lstStyle/>
          <a:p>
            <a:pPr marL="450850" indent="-450850" defTabSz="586104">
              <a:spcBef>
                <a:spcPts val="4100"/>
              </a:spcBef>
              <a:defRPr sz="3407"/>
            </a:pPr>
            <a:r>
              <a:t>Standard monitoring</a:t>
            </a:r>
          </a:p>
          <a:p>
            <a:pPr lvl="1" marL="901700" indent="-450850" defTabSz="586104">
              <a:spcBef>
                <a:spcPts val="4100"/>
              </a:spcBef>
              <a:defRPr sz="3407"/>
            </a:pPr>
            <a:r>
              <a:t>SpO2, non-invasive blood pressure, ECG, capnometry, </a:t>
            </a:r>
            <a:r>
              <a:rPr b="1">
                <a:solidFill>
                  <a:srgbClr val="C82506"/>
                </a:solidFill>
              </a:rPr>
              <a:t>core temperature monitoring</a:t>
            </a:r>
            <a:endParaRPr b="1">
              <a:solidFill>
                <a:srgbClr val="C82506"/>
              </a:solidFill>
            </a:endParaRPr>
          </a:p>
          <a:p>
            <a:pPr marL="450850" indent="-450850" defTabSz="586104">
              <a:spcBef>
                <a:spcPts val="4100"/>
              </a:spcBef>
              <a:defRPr sz="3407"/>
            </a:pPr>
            <a:r>
              <a:t>Arterial line placement</a:t>
            </a:r>
          </a:p>
          <a:p>
            <a:pPr lvl="1" marL="901700" indent="-450850" defTabSz="586104">
              <a:spcBef>
                <a:spcPts val="4100"/>
              </a:spcBef>
              <a:defRPr sz="3407"/>
            </a:pPr>
            <a:r>
              <a:t>blood pressure, blood samples</a:t>
            </a:r>
          </a:p>
          <a:p>
            <a:pPr marL="450850" indent="-450850" defTabSz="586104">
              <a:spcBef>
                <a:spcPts val="4100"/>
              </a:spcBef>
              <a:defRPr sz="3407"/>
            </a:pPr>
            <a:r>
              <a:t>Invasive functional hemodynamic monitoring</a:t>
            </a:r>
          </a:p>
          <a:p>
            <a:pPr lvl="1" marL="901700" indent="-450850" defTabSz="586104">
              <a:spcBef>
                <a:spcPts val="4100"/>
              </a:spcBef>
              <a:defRPr sz="3407"/>
            </a:pPr>
            <a:r>
              <a:rPr b="1">
                <a:solidFill>
                  <a:srgbClr val="C82506"/>
                </a:solidFill>
              </a:rPr>
              <a:t>cardiac output measurements</a:t>
            </a:r>
          </a:p>
          <a:p>
            <a:pPr marL="450850" indent="-450850" defTabSz="586104">
              <a:spcBef>
                <a:spcPts val="4100"/>
              </a:spcBef>
              <a:defRPr sz="3407"/>
            </a:pPr>
            <a:r>
              <a:t>CV line</a:t>
            </a:r>
          </a:p>
          <a:p>
            <a:pPr lvl="1" marL="901700" indent="-450850" defTabSz="586104">
              <a:spcBef>
                <a:spcPts val="4100"/>
              </a:spcBef>
              <a:defRPr sz="3407"/>
            </a:pPr>
            <a:r>
              <a:t>volume management, administration of vasopressors, postoperative parenteral nutrition</a:t>
            </a:r>
          </a:p>
          <a:p>
            <a:pPr marL="450850" indent="-450850" defTabSz="586104">
              <a:spcBef>
                <a:spcPts val="4100"/>
              </a:spcBef>
              <a:defRPr sz="3407"/>
            </a:pPr>
            <a:r>
              <a:t>Urinary catheter</a:t>
            </a:r>
          </a:p>
        </p:txBody>
      </p:sp>
      <p:grpSp>
        <p:nvGrpSpPr>
          <p:cNvPr id="165" name="T612181058_g.jpg"/>
          <p:cNvGrpSpPr/>
          <p:nvPr/>
        </p:nvGrpSpPr>
        <p:grpSpPr>
          <a:xfrm>
            <a:off x="14901581" y="350931"/>
            <a:ext cx="8512853" cy="6524339"/>
            <a:chOff x="0" y="0"/>
            <a:chExt cx="8512851" cy="6524338"/>
          </a:xfrm>
        </p:grpSpPr>
        <p:pic>
          <p:nvPicPr>
            <p:cNvPr id="164" name="T612181058_g.jpg" descr="T612181058_g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8258852" cy="619413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3" name="T612181058_g.jpg" descr="T612181058_g.jp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8512852" cy="6524339"/>
            </a:xfrm>
            <a:prstGeom prst="rect">
              <a:avLst/>
            </a:prstGeom>
            <a:effectLst/>
          </p:spPr>
        </p:pic>
      </p:grpSp>
      <p:grpSp>
        <p:nvGrpSpPr>
          <p:cNvPr id="168" name="Flotrac-Vigileo-system-using-data-from-arterial-line-and-central-venous-line-to-calculate.png"/>
          <p:cNvGrpSpPr/>
          <p:nvPr/>
        </p:nvGrpSpPr>
        <p:grpSpPr>
          <a:xfrm>
            <a:off x="14901581" y="6987269"/>
            <a:ext cx="8512853" cy="6610681"/>
            <a:chOff x="0" y="0"/>
            <a:chExt cx="8512851" cy="6610680"/>
          </a:xfrm>
        </p:grpSpPr>
        <p:pic>
          <p:nvPicPr>
            <p:cNvPr id="167" name="Flotrac-Vigileo-system-using-data-from-arterial-line-and-central-venous-line-to-calculate.png" descr="Flotrac-Vigileo-system-using-data-from-arterial-line-and-central-venous-line-to-calculate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644" t="0" r="3129" b="5183"/>
            <a:stretch>
              <a:fillRect/>
            </a:stretch>
          </p:blipFill>
          <p:spPr>
            <a:xfrm>
              <a:off x="127000" y="88900"/>
              <a:ext cx="8258852" cy="628048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6" name="Flotrac-Vigileo-system-using-data-from-arterial-line-and-central-venous-line-to-calculate.png" descr="Flotrac-Vigileo-system-using-data-from-arterial-line-and-central-venous-line-to-calculate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-1"/>
              <a:ext cx="8512853" cy="6610682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